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71" r:id="rId7"/>
    <p:sldId id="539" r:id="rId8"/>
    <p:sldId id="541" r:id="rId9"/>
    <p:sldId id="558" r:id="rId10"/>
    <p:sldId id="560" r:id="rId11"/>
    <p:sldId id="561" r:id="rId12"/>
    <p:sldId id="562" r:id="rId13"/>
    <p:sldId id="563" r:id="rId14"/>
    <p:sldId id="564" r:id="rId15"/>
    <p:sldId id="595" r:id="rId16"/>
    <p:sldId id="284" r:id="rId17"/>
    <p:sldId id="594" r:id="rId18"/>
    <p:sldId id="26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4F2"/>
    <a:srgbClr val="00B93B"/>
    <a:srgbClr val="00B93C"/>
    <a:srgbClr val="FFDF43"/>
    <a:srgbClr val="ED7D31"/>
    <a:srgbClr val="96DCE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3" autoAdjust="0"/>
  </p:normalViewPr>
  <p:slideViewPr>
    <p:cSldViewPr snapToGrid="0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Lumiaho" userId="24869246-6264-4d3c-bb8a-c7315a82776d" providerId="ADAL" clId="{50477098-363C-46CC-987C-D96A0F58E237}"/>
    <pc:docChg chg="custSel modSld">
      <pc:chgData name="Kaisa Lumiaho" userId="24869246-6264-4d3c-bb8a-c7315a82776d" providerId="ADAL" clId="{50477098-363C-46CC-987C-D96A0F58E237}" dt="2026-02-04T11:35:22.300" v="5" actId="1076"/>
      <pc:docMkLst>
        <pc:docMk/>
      </pc:docMkLst>
      <pc:sldChg chg="delSp modSp mod">
        <pc:chgData name="Kaisa Lumiaho" userId="24869246-6264-4d3c-bb8a-c7315a82776d" providerId="ADAL" clId="{50477098-363C-46CC-987C-D96A0F58E237}" dt="2026-02-04T11:35:22.300" v="5" actId="1076"/>
        <pc:sldMkLst>
          <pc:docMk/>
          <pc:sldMk cId="2126595826" sldId="541"/>
        </pc:sldMkLst>
        <pc:spChg chg="mod">
          <ac:chgData name="Kaisa Lumiaho" userId="24869246-6264-4d3c-bb8a-c7315a82776d" providerId="ADAL" clId="{50477098-363C-46CC-987C-D96A0F58E237}" dt="2026-02-04T11:35:12.447" v="4" actId="1076"/>
          <ac:spMkLst>
            <pc:docMk/>
            <pc:sldMk cId="2126595826" sldId="541"/>
            <ac:spMk id="7" creationId="{7C457B87-9739-7FD3-D4BB-FE532C1B6AD6}"/>
          </ac:spMkLst>
        </pc:spChg>
        <pc:spChg chg="del mod">
          <ac:chgData name="Kaisa Lumiaho" userId="24869246-6264-4d3c-bb8a-c7315a82776d" providerId="ADAL" clId="{50477098-363C-46CC-987C-D96A0F58E237}" dt="2026-02-04T11:34:58.089" v="1" actId="478"/>
          <ac:spMkLst>
            <pc:docMk/>
            <pc:sldMk cId="2126595826" sldId="541"/>
            <ac:spMk id="8" creationId="{A814170A-14A3-2771-323B-379901F9EA1C}"/>
          </ac:spMkLst>
        </pc:spChg>
        <pc:spChg chg="del">
          <ac:chgData name="Kaisa Lumiaho" userId="24869246-6264-4d3c-bb8a-c7315a82776d" providerId="ADAL" clId="{50477098-363C-46CC-987C-D96A0F58E237}" dt="2026-02-04T11:35:04.364" v="2" actId="478"/>
          <ac:spMkLst>
            <pc:docMk/>
            <pc:sldMk cId="2126595826" sldId="541"/>
            <ac:spMk id="9" creationId="{3616ED3E-C4A2-A78C-EF24-C6415A953387}"/>
          </ac:spMkLst>
        </pc:spChg>
        <pc:spChg chg="mod">
          <ac:chgData name="Kaisa Lumiaho" userId="24869246-6264-4d3c-bb8a-c7315a82776d" providerId="ADAL" clId="{50477098-363C-46CC-987C-D96A0F58E237}" dt="2026-02-04T11:35:22.300" v="5" actId="1076"/>
          <ac:spMkLst>
            <pc:docMk/>
            <pc:sldMk cId="2126595826" sldId="541"/>
            <ac:spMk id="10" creationId="{36A60563-5F01-5FD4-DBDA-A8E9207A1A56}"/>
          </ac:spMkLst>
        </pc:spChg>
        <pc:grpChg chg="mod">
          <ac:chgData name="Kaisa Lumiaho" userId="24869246-6264-4d3c-bb8a-c7315a82776d" providerId="ADAL" clId="{50477098-363C-46CC-987C-D96A0F58E237}" dt="2026-02-04T11:35:08.313" v="3" actId="1076"/>
          <ac:grpSpMkLst>
            <pc:docMk/>
            <pc:sldMk cId="2126595826" sldId="541"/>
            <ac:grpSpMk id="6" creationId="{C47BAC96-9263-B3C0-3868-4255282F27E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756EF-A985-4290-B68C-BA2B891CE4EE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1948-E8D8-4336-A2B3-1EF2EEF053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01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50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04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00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Vakioitu kertakorvaus: </a:t>
            </a:r>
            <a:r>
              <a:rPr lang="fi-FI" b="0" dirty="0"/>
              <a:t>vakioituna kertakorvauksena myönnettävä kehittämistuki maksetaan yhdessä erässä, kun tukipäätöksessä edellytetyt käynnistystoimet tai kehittämistoimet on toteutettu</a:t>
            </a:r>
            <a:br>
              <a:rPr lang="fi-FI" b="0" dirty="0"/>
            </a:br>
            <a:endParaRPr lang="fi-FI" b="0" dirty="0"/>
          </a:p>
          <a:p>
            <a:r>
              <a:rPr lang="fi-FI" b="0" dirty="0"/>
              <a:t>Yritystoiminnan kokeilutuki = Nuoriso Leader? Hallitus ei ole vielä linjannut mitään. </a:t>
            </a:r>
            <a:br>
              <a:rPr lang="fi-FI" b="0" dirty="0"/>
            </a:br>
            <a:endParaRPr lang="fi-FI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15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300" b="1" dirty="0">
                <a:latin typeface="Trebuchet MS" panose="020B0603020202020204" pitchFamily="34" charset="0"/>
              </a:rPr>
              <a:t>Osa-aikaien yritystoiminnan käynnistämistuki voisi sopia esim. osa-vuotiseen yritystoimintaan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 sz="1300" dirty="0">
                <a:latin typeface="Trebuchet MS" panose="020B0603020202020204" pitchFamily="34" charset="0"/>
              </a:rPr>
              <a:t>Opiskelijan yritykseksi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 sz="1300" dirty="0">
                <a:latin typeface="Trebuchet MS" panose="020B0603020202020204" pitchFamily="34" charset="0"/>
              </a:rPr>
              <a:t>Osa-aikaisesti palkkatyötä tekevälle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 sz="1300" dirty="0">
                <a:latin typeface="Trebuchet MS" panose="020B0603020202020204" pitchFamily="34" charset="0"/>
              </a:rPr>
              <a:t>Kausiasukkaalle (yrityksen kotipaikka maaseutualueella)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 sz="1300" dirty="0">
                <a:latin typeface="Trebuchet MS" panose="020B0603020202020204" pitchFamily="34" charset="0"/>
              </a:rPr>
              <a:t>Viljelijäperheen jäsenelle (omana yrityksenä)</a:t>
            </a:r>
          </a:p>
          <a:p>
            <a:pPr marL="185766" indent="-185766" defTabSz="990752"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defTabSz="990752">
              <a:defRPr/>
            </a:pPr>
            <a:endParaRPr lang="fi-FI" dirty="0"/>
          </a:p>
          <a:p>
            <a:pPr marL="185766" indent="-185766" defTabSz="990752">
              <a:buFont typeface="Arial" panose="020B0604020202020204" pitchFamily="34" charset="0"/>
              <a:buChar char="•"/>
              <a:defRPr/>
            </a:pPr>
            <a:r>
              <a:rPr lang="fi-FI" b="1"/>
              <a:t>Asiantuntijapalvelut keskiössä käynnistystuissa. </a:t>
            </a:r>
            <a:endParaRPr lang="fi-FI" b="1" dirty="0"/>
          </a:p>
          <a:p>
            <a:pPr marL="185766" indent="-185766" defTabSz="990752">
              <a:buFont typeface="Arial" panose="020B0604020202020204" pitchFamily="34" charset="0"/>
              <a:buChar char="•"/>
              <a:defRPr/>
            </a:pPr>
            <a:r>
              <a:rPr lang="fi-FI" b="1"/>
              <a:t>Osa-aikainen/päätoiminen käynnistystuki ovat vaihtoehtoisia, ei voi saada molempia ohjelmakauden aikana.</a:t>
            </a:r>
            <a:endParaRPr lang="fi-FI" b="1" dirty="0"/>
          </a:p>
          <a:p>
            <a:endParaRPr lang="fi-FI" b="1"/>
          </a:p>
          <a:p>
            <a:pPr algn="l"/>
            <a:endParaRPr lang="fi-FI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fi-FI" sz="2000" dirty="0">
              <a:latin typeface="Trebuchet MS" panose="020B0603020202020204" pitchFamily="34" charset="0"/>
            </a:endParaRPr>
          </a:p>
          <a:p>
            <a:endParaRPr lang="fi-FI" sz="2000" dirty="0">
              <a:latin typeface="Trebuchet MS" panose="020B0603020202020204" pitchFamily="34" charset="0"/>
            </a:endParaRPr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83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/>
              <a:t>Tuki myönnetään omistajanvaihdokseen liittyviin asiantuntijapalveluihin: yrityksen hinnan määritys, yrityskauppaneuvottelut, rahoituksen suunnittelu, verotukseen liittyvät asiat, kauppakirjojen valmistelu. </a:t>
            </a:r>
            <a:endParaRPr lang="fi-FI" dirty="0"/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/>
              <a:t>Samalle hakijalle vain yhden kerran. </a:t>
            </a:r>
            <a:endParaRPr lang="fi-FI" dirty="0"/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fi-FI"/>
              <a:t>Yrityskaupan ei tarvitse välttämättä toteutua hankkeen aikana.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29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14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Seuraavia investointeja ei tueta:</a:t>
            </a:r>
            <a:endParaRPr lang="fi-FI" b="1" dirty="0"/>
          </a:p>
          <a:p>
            <a:r>
              <a:rPr lang="fi-FI"/>
              <a:t>1) eläinten hankinta;</a:t>
            </a:r>
            <a:endParaRPr lang="fi-FI" dirty="0"/>
          </a:p>
          <a:p>
            <a:r>
              <a:rPr lang="fi-FI"/>
              <a:t>2) traktorin tai muun maatalouden alkutuotantoon tarkoitetun koneen tai laitteen hankinta;</a:t>
            </a:r>
            <a:endParaRPr lang="fi-FI" dirty="0"/>
          </a:p>
          <a:p>
            <a:r>
              <a:rPr lang="fi-FI"/>
              <a:t>3) liikennealan investoinnit;</a:t>
            </a:r>
            <a:endParaRPr lang="fi-FI" dirty="0"/>
          </a:p>
          <a:p>
            <a:r>
              <a:rPr lang="fi-FI"/>
              <a:t>4) puunkorjuun monitoimikoneen tai kuormaa kantavan metsätraktorin hankinta sekä </a:t>
            </a:r>
            <a:r>
              <a:rPr lang="fi-FI" err="1"/>
              <a:t>muunvastaavan</a:t>
            </a:r>
            <a:r>
              <a:rPr lang="fi-FI"/>
              <a:t> koneen tai laitteen hankinta;</a:t>
            </a:r>
            <a:endParaRPr lang="fi-FI" dirty="0"/>
          </a:p>
          <a:p>
            <a:r>
              <a:rPr lang="fi-FI"/>
              <a:t>5) käytössä olevan koneen tai laitteen korvaaminen uudella, ellei yritystoimintaa olennaisesti laajenneta tai yrityksen teknologinen taso investoinnin vaikutuksesta merkittävästi parane taikka oteta käyttöön korkeampaan ympäristönsuojelulliseen tasoon johtavia tekniikoita;</a:t>
            </a:r>
            <a:endParaRPr lang="fi-FI" dirty="0"/>
          </a:p>
          <a:p>
            <a:r>
              <a:rPr lang="fi-FI"/>
              <a:t>6) energiakäyttöön tarkoitetun turpeen tuotantoon liittyvät investoinnit;</a:t>
            </a:r>
            <a:endParaRPr lang="fi-FI" dirty="0"/>
          </a:p>
          <a:p>
            <a:r>
              <a:rPr lang="fi-FI"/>
              <a:t>7) toisen yrityksen osakkeiden tai osuuksien taikka liiketoiminnan hankintaan; tukea voidaan kuitenkin myöntää sellaisten kiinteistöosakeyhtiön osakkeiden hankintaan, jotka oikeuttavat hallitsemaan kehittämistukilain mukaan tukikelpoisessa yritystoiminnassa käytettävää toimitilaa;</a:t>
            </a:r>
            <a:endParaRPr lang="fi-FI" dirty="0"/>
          </a:p>
          <a:p>
            <a:r>
              <a:rPr lang="fi-FI"/>
              <a:t>8) investointi, jonka tarkoituksena on ainoastaan toimitilojen tarjoaminen vuokralle;</a:t>
            </a:r>
            <a:endParaRPr lang="fi-FI" dirty="0"/>
          </a:p>
          <a:p>
            <a:r>
              <a:rPr lang="fi-FI"/>
              <a:t>9) kiinteistön tai rakennusten hankinta julkisyhteisöltä, ellei kohteen arvoa ole määritelty markkinaehtoisesti ulkopuolisen asiantuntijan toimesta ja hankintaa tehdään markkinaehtoisesti;</a:t>
            </a:r>
            <a:endParaRPr lang="fi-FI" dirty="0"/>
          </a:p>
          <a:p>
            <a:r>
              <a:rPr lang="fi-FI"/>
              <a:t>10) kokonaisteholtaan yli kahden megawatin uusiutuvan energian tuotannollisia investointeja;</a:t>
            </a:r>
            <a:endParaRPr lang="fi-FI" dirty="0"/>
          </a:p>
          <a:p>
            <a:r>
              <a:rPr lang="fi-FI"/>
              <a:t>11) aurinko- ja tuulivoimaloita;</a:t>
            </a:r>
            <a:endParaRPr lang="fi-FI" dirty="0"/>
          </a:p>
          <a:p>
            <a:r>
              <a:rPr lang="fi-FI"/>
              <a:t>12) koneurakoinnin maansiirtokoneita.</a:t>
            </a:r>
            <a:endParaRPr lang="fi-FI" dirty="0"/>
          </a:p>
          <a:p>
            <a:pPr marL="185766" indent="-185766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41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0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1948-E8D8-4336-A2B3-1EF2EEF053D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FC4B2-2B8C-3E78-979B-97F0F9378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36EE75-B605-85F6-C8A7-1A4AF6099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6B892A-271C-8C76-7BF4-856D0185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008EDA-1BBC-3867-9E3B-3299243E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1CF1DD-43EC-B7C9-4F16-96F1EED1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85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695EDE-A859-1D6D-DE70-F28C7570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ADF7B3-DEF5-3DE0-8F02-0B3DE466C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90FC94-8AA1-4194-F843-6F295F24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25EFC1-876A-A8B1-2AD5-68240C3F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A1A85-4286-C593-F923-F97F024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0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957A143-A3A4-D264-9E9F-17313AB88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AD73D1-7366-0AFB-DD9A-2F650FE77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D5C084-73A9-F0F8-AF2B-7FC80346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79458A-AAC4-BAC8-7FBF-1CD8CA2E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ADC4CE-4CD3-CB82-47F3-8125AB81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48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2AB34B-F398-6C84-3C89-D9AA64F9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818AD-A81B-F3B1-A530-78840493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0F29F9-DA85-23FD-A41A-54EDFD2D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3C2ADA-997F-7032-47C0-0A71FDC7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489A62-F20E-74F0-B719-B2BE66A8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52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8A33A-D1E0-0274-DC86-7D41B1EC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76B464-CF52-8E57-E965-0C5D666C1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E4DA5F-6A10-BD09-BBB7-BD364EAE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2E7A8D-AE66-10E4-6941-47A36654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695826-D0C9-98E4-05C6-8508D1B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5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07FA3-30B7-D3EE-2ECA-E7A44BC2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11F32C-CE9A-94B9-70BE-E7594AF6F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BAEB76-61F4-5EC4-E15C-AD3A0A7A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2DA55C-1E56-74AB-8986-85C312BE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68D97-8F44-EF87-14BB-05FE5F74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B7019C-5EA1-3DB4-2403-20F6A319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07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99402-A035-FAA5-EB80-9F46A8F7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AEE0E5-4D4C-4323-E52E-3293956D4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FED372-3A3C-13A6-2036-12C9F7DB6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658914-BBC6-D33B-0E16-5CBF5E25B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415FD4-1A9D-6D8D-24C2-6D37B1A00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F8D4731-8FCE-00FD-A0DF-6185258B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47A3E5E-1780-952D-CAF4-DDA44DF1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9F30-7D9C-FD6E-A375-D0EE5ECC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59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A9BA9-A18D-2F7D-F972-864E0982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4F77AB-3C44-4052-BDA3-BEA7C118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409B56C-BFE6-03ED-B819-7404D538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106E00-6B19-2B79-0FF5-CD1964AE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5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2AAF230-2F05-D862-8F6E-28E883AA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DE2A933-07C0-157E-2FB6-237B5988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E63951-E86E-8EE3-9C39-D34AEA7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65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C19506-67A9-44A3-2A88-83287B16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F1BEE3-69F8-52F2-A5B5-689A2E5B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B06C14-33AB-E6A2-8CFE-9179C1298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64B553-DEE1-ABB1-629A-F26EF8E6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AD1672-365B-A2CA-AC12-697B7FA8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BB0BF8-73F2-4071-3DB3-C1D1073F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1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54720-F57B-E33F-EB32-BE976ECC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7497537-9673-C209-327E-4C9A517A7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F8CAF4-D871-1DA2-B3DD-10D3EC89C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954864-C1EE-3365-298A-1A12B9B4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F653F0-A73A-47C5-CBED-22A93FA9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EF0E04-DFA5-A6BD-F61F-C390C8FA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2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362A068-F70D-E882-B97A-062FC6D5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80A95F-CC0D-27B6-A2A7-E5BBA315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9146F5-52FF-95A0-C7A5-B715D7E84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D20A-C1D5-4D51-AE09-7113E23A1661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FE6B7-94D4-E635-F6D6-CDA9AE6F7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5A46A2-BA84-B1DD-D36C-F267AC80E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FD3C-68A0-49D1-92DE-6BFB5B546C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32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oulunseudunleader.fi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oulunseudunleader.fi/yhteystiedot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finlex.fi/fi/laki/alkup/2022/20221325#Pidm4505375759875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CC1FE-AEC5-AAD2-F0DF-CA95CEDD4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>
                <a:latin typeface="Poppins" panose="00000500000000000000" pitchFamily="2" charset="0"/>
                <a:cs typeface="Poppins" panose="00000500000000000000" pitchFamily="2" charset="0"/>
              </a:rPr>
              <a:t>Yritystuet ohjelmakaudella 2023-2027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3CFD7F9-395A-AA55-088D-9A062E74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8684"/>
            <a:ext cx="9144000" cy="1655762"/>
          </a:xfrm>
        </p:spPr>
        <p:txBody>
          <a:bodyPr>
            <a:normAutofit/>
          </a:bodyPr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Oulun Seudun Leader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3D37A7-60DA-DEEA-A6BB-BD8647D8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4" y="309541"/>
            <a:ext cx="2392712" cy="81282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6CB727B-8B85-974F-67B9-4F9A63F7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A11EF4-1C6E-6A2E-D557-116AAFE02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67F945-4FC5-B5FC-2CD7-14C5BFFC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9" name="Kuva 8" descr="Kuva, joka sisältää kohteen kuvio, teksti, kuvakaappaus, pikseli&#10;&#10;Tekoälyllä luotu sisältö voi olla virheellistä.">
            <a:extLst>
              <a:ext uri="{FF2B5EF4-FFF2-40B4-BE49-F238E27FC236}">
                <a16:creationId xmlns:a16="http://schemas.microsoft.com/office/drawing/2014/main" id="{33753348-5CF1-A0A2-C28E-D0979501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521" y="4156910"/>
            <a:ext cx="1773382" cy="18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BC50A5-F452-4E0A-3C8F-636EC15E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Yritysryhmähankkeet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D7B807-4E1A-F74C-A58E-2B8887F40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60" y="1992301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Mukana 3-10 yritystä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Yritysryhmähankkeiden tuen osuus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Tavoitteena tulee olla tuotannollisen yhteistyön kehittäminen, markkinointi ja myyntiyhteistyön kehittäminen, tuoteperheiden suunnittelu tai muu vastaava kehittäminen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Tuen saajana, joka toimii hankkeen hallinnoijana, tulee olla kehittämisorganisaatio.</a:t>
            </a:r>
          </a:p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0919FF4-AB68-7118-D1C3-E04FD1EBACFD}"/>
              </a:ext>
            </a:extLst>
          </p:cNvPr>
          <p:cNvSpPr/>
          <p:nvPr/>
        </p:nvSpPr>
        <p:spPr>
          <a:xfrm>
            <a:off x="0" y="5900980"/>
            <a:ext cx="12192000" cy="1444171"/>
          </a:xfrm>
          <a:prstGeom prst="rect">
            <a:avLst/>
          </a:prstGeom>
          <a:solidFill>
            <a:srgbClr val="00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02D8135-44E1-DADA-D70A-56D8E852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79" y="6064213"/>
            <a:ext cx="1645098" cy="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A6E2-0AED-AEA0-7718-655555D0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3B077-AFF8-EE4B-DBFE-D7FDA18C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Yleisimmät syyt kielteiselle päätökselle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3423F2-0B48-DAA3-64BB-9AA697777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7" y="1499830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dirty="0"/>
              <a:t>1. Kilpailua vääristävä vaikutus</a:t>
            </a:r>
          </a:p>
          <a:p>
            <a:r>
              <a:rPr lang="fi-FI" dirty="0"/>
              <a:t>(Laki 1325/2022, 18 § 2 mom.)</a:t>
            </a:r>
          </a:p>
          <a:p>
            <a:r>
              <a:rPr lang="fi-FI" dirty="0"/>
              <a:t>Tukea ei voida myöntää, jos hanke vääristäisi kilpailua alueella tai kohdistuisi toimialalle, jolla toimii jo useita vastaavia palveluntarjoajia.</a:t>
            </a:r>
          </a:p>
          <a:p>
            <a:r>
              <a:rPr lang="fi-FI" dirty="0"/>
              <a:t>Esimerkki: alueella toimii jo vastaavia tanssikouluja, hyvinvointipalveluita tai vuokraustoimintaa harjoittavia yrityksiä.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2. Tuen tarpeellisuuden tai kannattavuuden puute</a:t>
            </a:r>
          </a:p>
          <a:p>
            <a:r>
              <a:rPr lang="fi-FI" dirty="0"/>
              <a:t>(Laki 1325/2022, 10 § ja 17 §)</a:t>
            </a:r>
          </a:p>
          <a:p>
            <a:r>
              <a:rPr lang="fi-FI" dirty="0"/>
              <a:t>Hakemuksessa ei osoiteta, että tuki olisi välttämätön hankkeen toteuttamiseksi tai että yritystoiminta olisi riittävän kannattavaa.</a:t>
            </a:r>
          </a:p>
          <a:p>
            <a:r>
              <a:rPr lang="fi-FI" dirty="0"/>
              <a:t>Esimerkki 1: yrityksen liikevaihto ja tulos ovat jo vahvat, eikä julkista tukea tarvita toteuttamiseen.</a:t>
            </a:r>
          </a:p>
          <a:p>
            <a:r>
              <a:rPr lang="fi-FI" dirty="0"/>
              <a:t>Esimerkki 2: Hakijan yrityksellä tai yrityksen vastuuhenkilöllä hoitamattomia luottotietomerkintöjä viimeisen 3 vuoden aikana.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3. Toimiala ei ole tukikelpoinen</a:t>
            </a:r>
          </a:p>
          <a:p>
            <a:r>
              <a:rPr lang="fi-FI" dirty="0"/>
              <a:t>(Valtioneuvoston asetus maaseudun yritystuesta 1326/2022 ja CAP27-suunnitelma)</a:t>
            </a:r>
          </a:p>
          <a:p>
            <a:r>
              <a:rPr lang="fi-FI" dirty="0"/>
              <a:t>Tukea ei myönnetä toimialoille, joita ei katsota maaseuturahaston piiriin kuuluviksi. Maanrakennusala, </a:t>
            </a:r>
            <a:r>
              <a:rPr lang="fi-FI" dirty="0" err="1"/>
              <a:t>maa-ja</a:t>
            </a:r>
            <a:r>
              <a:rPr lang="fi-FI" dirty="0"/>
              <a:t> metsätalous, kumipyöräliikenne, rakennusala (poikkeuksena erikoisrakentaminen tai uutuusarvoa tuova toimiala)</a:t>
            </a:r>
          </a:p>
          <a:p>
            <a:r>
              <a:rPr lang="fi-FI" dirty="0"/>
              <a:t>Esimerkkejä tukikelvottomista aloista:</a:t>
            </a:r>
          </a:p>
          <a:p>
            <a:r>
              <a:rPr lang="fi-FI" dirty="0"/>
              <a:t>Liikkeenjohdon konsultointi, </a:t>
            </a:r>
          </a:p>
          <a:p>
            <a:r>
              <a:rPr lang="fi-FI" dirty="0"/>
              <a:t>Vuokraustoiminta ilman muuta lisäarvoa</a:t>
            </a:r>
          </a:p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FD18AF9-F2F5-F9CD-2DDE-7F0F2C5701A5}"/>
              </a:ext>
            </a:extLst>
          </p:cNvPr>
          <p:cNvSpPr/>
          <p:nvPr/>
        </p:nvSpPr>
        <p:spPr>
          <a:xfrm>
            <a:off x="0" y="5991535"/>
            <a:ext cx="12192000" cy="1444171"/>
          </a:xfrm>
          <a:prstGeom prst="rect">
            <a:avLst/>
          </a:prstGeom>
          <a:solidFill>
            <a:srgbClr val="00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D596CD-4EC3-29BD-53B9-7B6BC3BBA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58" y="6154769"/>
            <a:ext cx="1645098" cy="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C7C3585E-2BE0-C04B-682E-492DFD0FE65E}"/>
              </a:ext>
            </a:extLst>
          </p:cNvPr>
          <p:cNvSpPr>
            <a:spLocks/>
          </p:cNvSpPr>
          <p:nvPr/>
        </p:nvSpPr>
        <p:spPr bwMode="auto">
          <a:xfrm>
            <a:off x="6307123" y="3606248"/>
            <a:ext cx="5748806" cy="3574177"/>
          </a:xfrm>
          <a:custGeom>
            <a:avLst/>
            <a:gdLst>
              <a:gd name="T0" fmla="*/ 5504657 w 21600"/>
              <a:gd name="T1" fmla="*/ 2501106 h 21600"/>
              <a:gd name="T2" fmla="*/ 5504657 w 21600"/>
              <a:gd name="T3" fmla="*/ 2501106 h 21600"/>
              <a:gd name="T4" fmla="*/ 5504657 w 21600"/>
              <a:gd name="T5" fmla="*/ 2501106 h 21600"/>
              <a:gd name="T6" fmla="*/ 5504657 w 21600"/>
              <a:gd name="T7" fmla="*/ 25011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l">
              <a:lnSpc>
                <a:spcPct val="150000"/>
              </a:lnSpc>
            </a:pPr>
            <a:endParaRPr lang="fi-FI" sz="1406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eaLnBrk="1"/>
            <a:endParaRPr lang="fi-FI" altLang="fi-FI" sz="1969">
              <a:latin typeface="Poppins" panose="00000500000000000000" pitchFamily="2" charset="0"/>
              <a:cs typeface="Poppins" panose="00000500000000000000" pitchFamily="2" charset="0"/>
              <a:sym typeface="Ubuntu" panose="020B0504030602030204" pitchFamily="34" charset="0"/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F0BA62FE-25F0-B6BF-18F8-49554CC3239B}"/>
              </a:ext>
            </a:extLst>
          </p:cNvPr>
          <p:cNvSpPr>
            <a:spLocks/>
          </p:cNvSpPr>
          <p:nvPr/>
        </p:nvSpPr>
        <p:spPr bwMode="auto">
          <a:xfrm>
            <a:off x="1868909" y="351478"/>
            <a:ext cx="8454182" cy="657448"/>
          </a:xfrm>
          <a:custGeom>
            <a:avLst/>
            <a:gdLst>
              <a:gd name="T0" fmla="*/ 1470819 w 21600"/>
              <a:gd name="T1" fmla="*/ 467519 h 21600"/>
              <a:gd name="T2" fmla="*/ 1470819 w 21600"/>
              <a:gd name="T3" fmla="*/ 467519 h 21600"/>
              <a:gd name="T4" fmla="*/ 1470819 w 21600"/>
              <a:gd name="T5" fmla="*/ 467519 h 21600"/>
              <a:gd name="T6" fmla="*/ 1470819 w 21600"/>
              <a:gd name="T7" fmla="*/ 467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/>
            <a:r>
              <a:rPr lang="fi-FI" altLang="fi-FI" sz="3600" b="1">
                <a:latin typeface="Poppins" panose="00000500000000000000" pitchFamily="2" charset="0"/>
                <a:cs typeface="Poppins" panose="00000500000000000000" pitchFamily="2" charset="0"/>
                <a:sym typeface="Ubuntu" panose="020B0504030602030204" pitchFamily="34" charset="0"/>
              </a:rPr>
              <a:t>Hankkeen polku </a:t>
            </a:r>
            <a:endParaRPr lang="fi-FI" altLang="fi-FI" sz="3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Kuva 2" descr="Merkki 1 tasaisella täytöllä">
            <a:extLst>
              <a:ext uri="{FF2B5EF4-FFF2-40B4-BE49-F238E27FC236}">
                <a16:creationId xmlns:a16="http://schemas.microsoft.com/office/drawing/2014/main" id="{492F5391-BE86-8D79-FD7D-73A0927C2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6560" y="1008926"/>
            <a:ext cx="642938" cy="642938"/>
          </a:xfrm>
          <a:prstGeom prst="rect">
            <a:avLst/>
          </a:prstGeom>
        </p:spPr>
      </p:pic>
      <p:pic>
        <p:nvPicPr>
          <p:cNvPr id="27" name="Kuva 26" descr="Merkki tasaisella täytöllä">
            <a:extLst>
              <a:ext uri="{FF2B5EF4-FFF2-40B4-BE49-F238E27FC236}">
                <a16:creationId xmlns:a16="http://schemas.microsoft.com/office/drawing/2014/main" id="{93796F9C-4100-9A6F-456D-A109B4B05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6560" y="1807328"/>
            <a:ext cx="642938" cy="642938"/>
          </a:xfrm>
          <a:prstGeom prst="rect">
            <a:avLst/>
          </a:prstGeom>
        </p:spPr>
      </p:pic>
      <p:pic>
        <p:nvPicPr>
          <p:cNvPr id="29" name="Kuva 28" descr="Merkki 3 tasaisella täytöllä">
            <a:extLst>
              <a:ext uri="{FF2B5EF4-FFF2-40B4-BE49-F238E27FC236}">
                <a16:creationId xmlns:a16="http://schemas.microsoft.com/office/drawing/2014/main" id="{B5117016-9611-D1B4-8F1E-E89712144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6560" y="2605729"/>
            <a:ext cx="642938" cy="642938"/>
          </a:xfrm>
          <a:prstGeom prst="rect">
            <a:avLst/>
          </a:prstGeom>
        </p:spPr>
      </p:pic>
      <p:pic>
        <p:nvPicPr>
          <p:cNvPr id="31" name="Kuva 30" descr="Merkki 4 tasaisella täytöllä">
            <a:extLst>
              <a:ext uri="{FF2B5EF4-FFF2-40B4-BE49-F238E27FC236}">
                <a16:creationId xmlns:a16="http://schemas.microsoft.com/office/drawing/2014/main" id="{371AB572-2DC5-BB97-E0C2-D1A9EF72E1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9271" y="3404131"/>
            <a:ext cx="642938" cy="642938"/>
          </a:xfrm>
          <a:prstGeom prst="rect">
            <a:avLst/>
          </a:prstGeom>
        </p:spPr>
      </p:pic>
      <p:pic>
        <p:nvPicPr>
          <p:cNvPr id="4097" name="Kuva 4096" descr="Merkki 5 tasaisella täytöllä">
            <a:extLst>
              <a:ext uri="{FF2B5EF4-FFF2-40B4-BE49-F238E27FC236}">
                <a16:creationId xmlns:a16="http://schemas.microsoft.com/office/drawing/2014/main" id="{E007BB1C-D9FC-FC9D-0115-CB8FB56520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06560" y="4202533"/>
            <a:ext cx="642938" cy="642938"/>
          </a:xfrm>
          <a:prstGeom prst="rect">
            <a:avLst/>
          </a:prstGeom>
        </p:spPr>
      </p:pic>
      <p:pic>
        <p:nvPicPr>
          <p:cNvPr id="4103" name="Kuva 4102" descr="Merkki 6 tasaisella täytöllä">
            <a:extLst>
              <a:ext uri="{FF2B5EF4-FFF2-40B4-BE49-F238E27FC236}">
                <a16:creationId xmlns:a16="http://schemas.microsoft.com/office/drawing/2014/main" id="{BF5C5B3E-1D81-D4BA-5653-26347417BC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6560" y="5000935"/>
            <a:ext cx="642938" cy="642938"/>
          </a:xfrm>
          <a:prstGeom prst="rect">
            <a:avLst/>
          </a:prstGeom>
        </p:spPr>
      </p:pic>
      <p:pic>
        <p:nvPicPr>
          <p:cNvPr id="4105" name="Kuva 4104" descr="Merkki 7 tasaisella täytöllä">
            <a:extLst>
              <a:ext uri="{FF2B5EF4-FFF2-40B4-BE49-F238E27FC236}">
                <a16:creationId xmlns:a16="http://schemas.microsoft.com/office/drawing/2014/main" id="{67115728-FB8B-5EBD-A635-5944A42836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6560" y="5712463"/>
            <a:ext cx="642938" cy="642938"/>
          </a:xfrm>
          <a:prstGeom prst="rect">
            <a:avLst/>
          </a:prstGeom>
        </p:spPr>
      </p:pic>
      <p:sp>
        <p:nvSpPr>
          <p:cNvPr id="4107" name="Tekstiruutu 4106">
            <a:extLst>
              <a:ext uri="{FF2B5EF4-FFF2-40B4-BE49-F238E27FC236}">
                <a16:creationId xmlns:a16="http://schemas.microsoft.com/office/drawing/2014/main" id="{97688419-871B-2DCC-A637-E83ADAFCDE70}"/>
              </a:ext>
            </a:extLst>
          </p:cNvPr>
          <p:cNvSpPr txBox="1"/>
          <p:nvPr/>
        </p:nvSpPr>
        <p:spPr>
          <a:xfrm>
            <a:off x="2521321" y="1140704"/>
            <a:ext cx="4582205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87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Idea!</a:t>
            </a:r>
            <a:endParaRPr lang="fi-FI" sz="1687" b="1" dirty="0"/>
          </a:p>
        </p:txBody>
      </p:sp>
      <p:sp>
        <p:nvSpPr>
          <p:cNvPr id="4109" name="Tekstiruutu 4108">
            <a:extLst>
              <a:ext uri="{FF2B5EF4-FFF2-40B4-BE49-F238E27FC236}">
                <a16:creationId xmlns:a16="http://schemas.microsoft.com/office/drawing/2014/main" id="{0DC5FD39-11DF-3A43-21D5-330D7690AF77}"/>
              </a:ext>
            </a:extLst>
          </p:cNvPr>
          <p:cNvSpPr txBox="1"/>
          <p:nvPr/>
        </p:nvSpPr>
        <p:spPr>
          <a:xfrm>
            <a:off x="2529373" y="1845456"/>
            <a:ext cx="6658995" cy="44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1687" b="1" dirty="0">
                <a:latin typeface="Poppins" panose="00000500000000000000" pitchFamily="2" charset="0"/>
                <a:cs typeface="Poppins" panose="00000500000000000000" pitchFamily="2" charset="0"/>
              </a:rPr>
              <a:t>Yhteys Leader-toimistoon ! </a:t>
            </a:r>
            <a:endParaRPr lang="fi-FI" sz="1687" b="1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11" name="Tekstiruutu 4110">
            <a:extLst>
              <a:ext uri="{FF2B5EF4-FFF2-40B4-BE49-F238E27FC236}">
                <a16:creationId xmlns:a16="http://schemas.microsoft.com/office/drawing/2014/main" id="{060E9602-AB38-8442-DCB7-F6D98F376DA2}"/>
              </a:ext>
            </a:extLst>
          </p:cNvPr>
          <p:cNvSpPr txBox="1"/>
          <p:nvPr/>
        </p:nvSpPr>
        <p:spPr>
          <a:xfrm>
            <a:off x="2521321" y="2515516"/>
            <a:ext cx="6879415" cy="775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1687" b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Hakemus sähköisesti Hyrrään</a:t>
            </a:r>
          </a:p>
          <a:p>
            <a:pPr marL="241093" indent="-241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6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Hankkeen voi aloittaa omalla riskillä hakemuksen vireille tulon jälkeen</a:t>
            </a:r>
          </a:p>
        </p:txBody>
      </p:sp>
      <p:sp>
        <p:nvSpPr>
          <p:cNvPr id="4115" name="Tekstiruutu 4114">
            <a:extLst>
              <a:ext uri="{FF2B5EF4-FFF2-40B4-BE49-F238E27FC236}">
                <a16:creationId xmlns:a16="http://schemas.microsoft.com/office/drawing/2014/main" id="{C74016DD-B90D-75D3-3FF4-9F3DD687E5DA}"/>
              </a:ext>
            </a:extLst>
          </p:cNvPr>
          <p:cNvSpPr txBox="1"/>
          <p:nvPr/>
        </p:nvSpPr>
        <p:spPr>
          <a:xfrm>
            <a:off x="2529373" y="3485078"/>
            <a:ext cx="5748806" cy="44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1687" b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Hakemuksen täydentäminen</a:t>
            </a:r>
          </a:p>
        </p:txBody>
      </p:sp>
      <p:sp>
        <p:nvSpPr>
          <p:cNvPr id="4117" name="Tekstiruutu 4116">
            <a:extLst>
              <a:ext uri="{FF2B5EF4-FFF2-40B4-BE49-F238E27FC236}">
                <a16:creationId xmlns:a16="http://schemas.microsoft.com/office/drawing/2014/main" id="{8BBCD7CA-9C78-0CAF-9331-E69BC5CFFFB2}"/>
              </a:ext>
            </a:extLst>
          </p:cNvPr>
          <p:cNvSpPr txBox="1"/>
          <p:nvPr/>
        </p:nvSpPr>
        <p:spPr>
          <a:xfrm>
            <a:off x="2521321" y="4254023"/>
            <a:ext cx="5271067" cy="44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1687" b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Hallituksen käsittely</a:t>
            </a:r>
          </a:p>
        </p:txBody>
      </p:sp>
      <p:sp>
        <p:nvSpPr>
          <p:cNvPr id="4119" name="Tekstiruutu 4118">
            <a:extLst>
              <a:ext uri="{FF2B5EF4-FFF2-40B4-BE49-F238E27FC236}">
                <a16:creationId xmlns:a16="http://schemas.microsoft.com/office/drawing/2014/main" id="{C0F71832-6062-077C-BEE3-530EBB4D0BF0}"/>
              </a:ext>
            </a:extLst>
          </p:cNvPr>
          <p:cNvSpPr txBox="1"/>
          <p:nvPr/>
        </p:nvSpPr>
        <p:spPr>
          <a:xfrm>
            <a:off x="2529373" y="5060100"/>
            <a:ext cx="7458043" cy="44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1687" b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ELY-keskuksen laillisuusharkinta ja viranomaispäätös </a:t>
            </a:r>
          </a:p>
        </p:txBody>
      </p:sp>
      <p:sp>
        <p:nvSpPr>
          <p:cNvPr id="4120" name="Tekstiruutu 4119">
            <a:extLst>
              <a:ext uri="{FF2B5EF4-FFF2-40B4-BE49-F238E27FC236}">
                <a16:creationId xmlns:a16="http://schemas.microsoft.com/office/drawing/2014/main" id="{36037BB4-3DF7-990F-E6D9-5C698B1E2CF0}"/>
              </a:ext>
            </a:extLst>
          </p:cNvPr>
          <p:cNvSpPr txBox="1"/>
          <p:nvPr/>
        </p:nvSpPr>
        <p:spPr>
          <a:xfrm>
            <a:off x="2535076" y="5857954"/>
            <a:ext cx="128592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87" b="1">
                <a:latin typeface="Poppins" panose="00000500000000000000" pitchFamily="2" charset="0"/>
                <a:cs typeface="Poppins" panose="00000500000000000000" pitchFamily="2" charset="0"/>
              </a:rPr>
              <a:t>Maksatus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3BBA7D-55CE-B1AD-A149-0C2B46B114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17" y="5820228"/>
            <a:ext cx="3595990" cy="89299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F65A71A-A9FB-1175-9349-7F4348B46A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8" y="6294647"/>
            <a:ext cx="1087159" cy="36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BDBDF842-9517-4A87-50F0-30376612F7BB}"/>
              </a:ext>
            </a:extLst>
          </p:cNvPr>
          <p:cNvSpPr/>
          <p:nvPr/>
        </p:nvSpPr>
        <p:spPr>
          <a:xfrm>
            <a:off x="325135" y="902465"/>
            <a:ext cx="5225273" cy="4277441"/>
          </a:xfrm>
          <a:prstGeom prst="rect">
            <a:avLst/>
          </a:prstGeom>
          <a:noFill/>
        </p:spPr>
        <p:txBody>
          <a:bodyPr/>
          <a:lstStyle/>
          <a:p>
            <a:pPr algn="l" eaLnBrk="1"/>
            <a:r>
              <a:rPr lang="fi-FI" altLang="fi-FI" sz="2000" b="1" dirty="0">
                <a:cs typeface="Poppins" panose="00000500000000000000" pitchFamily="2" charset="0"/>
                <a:sym typeface="Ubuntu" panose="020B0504030602030204" pitchFamily="34" charset="0"/>
              </a:rPr>
              <a:t>Rahoitusväline nuorten omiin projekteihin</a:t>
            </a:r>
          </a:p>
          <a:p>
            <a:pPr marL="184169" indent="-184169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Tapahtumien järjestämiseen </a:t>
            </a:r>
          </a:p>
          <a:p>
            <a:pPr marL="184169" indent="-184169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Yhteisiin harrastusvälineisiin</a:t>
            </a:r>
          </a:p>
          <a:p>
            <a:pPr marL="184169" indent="-184169" algn="l">
              <a:buFont typeface="Arial" panose="020B0604020202020204" pitchFamily="34" charset="0"/>
              <a:buChar char="•"/>
              <a:tabLst>
                <a:tab pos="184169" algn="l"/>
              </a:tabLst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Yrittäjyyskokeiluihin</a:t>
            </a:r>
          </a:p>
          <a:p>
            <a:pPr algn="l" eaLnBrk="1"/>
            <a:endParaRPr lang="fi-FI" altLang="fi-FI" b="1" dirty="0"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algn="l" eaLnBrk="1"/>
            <a:r>
              <a:rPr lang="fi-FI" altLang="fi-FI" b="1" dirty="0">
                <a:cs typeface="Poppins" panose="00000500000000000000" pitchFamily="2" charset="0"/>
                <a:sym typeface="Ubuntu" panose="020B0504030602030204" pitchFamily="34" charset="0"/>
              </a:rPr>
              <a:t>Hakijatahona voi olla </a:t>
            </a:r>
          </a:p>
          <a:p>
            <a:pPr marL="200911" indent="-200911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Nuorten ryhmä, jossa on vähintään kaksi 13–25 –vuotiasta nuorta</a:t>
            </a:r>
          </a:p>
          <a:p>
            <a:pPr marL="200911" indent="-200911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Nuori/nuoret, jotka kokeilevat yritystoimintaa ja ovat iältään 13-25 –vuotiaita</a:t>
            </a:r>
          </a:p>
          <a:p>
            <a:pPr algn="l"/>
            <a:endParaRPr lang="fi-FI" altLang="fi-FI" dirty="0"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algn="l" eaLnBrk="1"/>
            <a:r>
              <a:rPr lang="fi-FI" altLang="fi-FI" b="1" dirty="0">
                <a:cs typeface="Poppins" panose="00000500000000000000" pitchFamily="2" charset="0"/>
                <a:sym typeface="Ubuntu" panose="020B0504030602030204" pitchFamily="34" charset="0"/>
              </a:rPr>
              <a:t>Tuen määrä</a:t>
            </a:r>
          </a:p>
          <a:p>
            <a:pPr marL="184169" indent="-184169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Nuoriso Leader -tuen määrä on 100 – 500 euroa/projekti</a:t>
            </a:r>
          </a:p>
          <a:p>
            <a:pPr marL="184169" indent="-184169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Tukiprosentti 90-100 % riippuen projektin kustannuksista. Vapaamuotoisissa nuorten projekteissa tuki on 100%. </a:t>
            </a:r>
            <a:endParaRPr lang="fi-FI" altLang="fi-FI" b="1" dirty="0"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algn="l" eaLnBrk="1"/>
            <a:endParaRPr lang="fi-FI" altLang="fi-FI" dirty="0"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fi-FI" sz="2000" dirty="0">
              <a:effectLst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88B2B51-4A86-44D3-3F8B-631BFB5A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26" y="5825827"/>
            <a:ext cx="1645098" cy="558852"/>
          </a:xfrm>
          <a:prstGeom prst="rect">
            <a:avLst/>
          </a:prstGeom>
          <a:noFill/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6151E97-DB5C-4AB2-D6E5-8FB55C13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79" y="284753"/>
            <a:ext cx="8479028" cy="467994"/>
          </a:xfrm>
        </p:spPr>
        <p:txBody>
          <a:bodyPr>
            <a:noAutofit/>
          </a:bodyPr>
          <a:lstStyle/>
          <a:p>
            <a:r>
              <a:rPr lang="fi-FI" sz="2800" b="1" dirty="0">
                <a:latin typeface="Poppins" panose="00000500000000000000" pitchFamily="2" charset="0"/>
                <a:cs typeface="Poppins" panose="00000500000000000000" pitchFamily="2" charset="0"/>
              </a:rPr>
              <a:t>Nuoriso Leader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A7A9ABF-819C-CAB2-B3CC-479CE1DA34D3}"/>
              </a:ext>
            </a:extLst>
          </p:cNvPr>
          <p:cNvSpPr txBox="1"/>
          <p:nvPr/>
        </p:nvSpPr>
        <p:spPr>
          <a:xfrm>
            <a:off x="5704175" y="752747"/>
            <a:ext cx="64556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/>
            <a:endParaRPr lang="fi-FI" altLang="fi-FI" b="1" dirty="0"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algn="l" eaLnBrk="1"/>
            <a:r>
              <a:rPr lang="fi-FI" altLang="fi-FI" b="1" dirty="0">
                <a:cs typeface="Poppins" panose="00000500000000000000" pitchFamily="2" charset="0"/>
                <a:sym typeface="Ubuntu" panose="020B0504030602030204" pitchFamily="34" charset="0"/>
              </a:rPr>
              <a:t>Tuen hakeminen </a:t>
            </a:r>
          </a:p>
          <a:p>
            <a:pPr marL="200911" indent="-200911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Tukea haetaan sähköisesti osoitteessa </a:t>
            </a:r>
            <a:r>
              <a:rPr lang="fi-FI" altLang="fi-FI" b="1" dirty="0">
                <a:cs typeface="Poppins" panose="00000500000000000000" pitchFamily="2" charset="0"/>
                <a:sym typeface="Ubuntu" panose="020B0504030602030204" pitchFamily="34" charset="0"/>
              </a:rPr>
              <a:t>www.nuorisoleader.fi</a:t>
            </a:r>
          </a:p>
          <a:p>
            <a:pPr marL="200911" indent="-200911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Tukea haetaan hakujaksoittain, hakujaksot ovat nähtävillä Oulun Seudun </a:t>
            </a:r>
            <a:r>
              <a:rPr lang="fi-FI" altLang="fi-FI" dirty="0" err="1">
                <a:cs typeface="Poppins" panose="00000500000000000000" pitchFamily="2" charset="0"/>
                <a:sym typeface="Ubuntu" panose="020B0504030602030204" pitchFamily="34" charset="0"/>
              </a:rPr>
              <a:t>Leaderin</a:t>
            </a: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 verkkosivuilla</a:t>
            </a:r>
          </a:p>
          <a:p>
            <a:pPr algn="l" eaLnBrk="1"/>
            <a:endParaRPr lang="fi-FI" altLang="fi-FI" dirty="0"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algn="l" eaLnBrk="1"/>
            <a:r>
              <a:rPr lang="fi-FI" altLang="fi-FI" b="1" dirty="0">
                <a:cs typeface="Poppins" panose="00000500000000000000" pitchFamily="2" charset="0"/>
                <a:sym typeface="Ubuntu" panose="020B0504030602030204" pitchFamily="34" charset="0"/>
              </a:rPr>
              <a:t>Nuorisotyöryhmä käsittelee saapuneet hakemukset</a:t>
            </a:r>
          </a:p>
          <a:p>
            <a:pPr marL="200911" indent="-200911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Päätös toimitetaan sähköpostitse</a:t>
            </a:r>
          </a:p>
          <a:p>
            <a:pPr marL="200911" indent="-200911" algn="l">
              <a:buFont typeface="Arial" panose="020B0604020202020204" pitchFamily="34" charset="0"/>
              <a:buChar char="•"/>
            </a:pPr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Tuki maksetaan ennakkoon, viimeistään kahden viikon kuluttua </a:t>
            </a:r>
          </a:p>
          <a:p>
            <a:pPr algn="l" defTabSz="255604"/>
            <a:r>
              <a:rPr lang="fi-FI" altLang="fi-FI" dirty="0">
                <a:cs typeface="Poppins" panose="00000500000000000000" pitchFamily="2" charset="0"/>
                <a:sym typeface="Ubuntu" panose="020B0504030602030204" pitchFamily="34" charset="0"/>
              </a:rPr>
              <a:t>	päätöksentekopäivästä</a:t>
            </a:r>
          </a:p>
          <a:p>
            <a:pPr algn="l" defTabSz="255604"/>
            <a:endParaRPr lang="fi-FI" altLang="fi-FI" dirty="0">
              <a:cs typeface="Poppins" panose="00000500000000000000" pitchFamily="2" charset="0"/>
              <a:sym typeface="Ubuntu" panose="020B0504030602030204" pitchFamily="34" charset="0"/>
            </a:endParaRP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8527ACC-A9FE-7B78-9FE5-18BF2BBD1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07" y="4296781"/>
            <a:ext cx="2440940" cy="12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>
            <a:extLst>
              <a:ext uri="{FF2B5EF4-FFF2-40B4-BE49-F238E27FC236}">
                <a16:creationId xmlns:a16="http://schemas.microsoft.com/office/drawing/2014/main" id="{6B422A68-9829-6E2B-A85B-D6EF735409E8}"/>
              </a:ext>
            </a:extLst>
          </p:cNvPr>
          <p:cNvSpPr>
            <a:spLocks/>
          </p:cNvSpPr>
          <p:nvPr/>
        </p:nvSpPr>
        <p:spPr bwMode="auto">
          <a:xfrm>
            <a:off x="2729063" y="1487802"/>
            <a:ext cx="6733873" cy="772098"/>
          </a:xfrm>
          <a:custGeom>
            <a:avLst/>
            <a:gdLst>
              <a:gd name="T0" fmla="*/ 3008313 w 21600"/>
              <a:gd name="T1" fmla="*/ 1945481 h 21600"/>
              <a:gd name="T2" fmla="*/ 3008313 w 21600"/>
              <a:gd name="T3" fmla="*/ 1945481 h 21600"/>
              <a:gd name="T4" fmla="*/ 3008313 w 21600"/>
              <a:gd name="T5" fmla="*/ 1945481 h 21600"/>
              <a:gd name="T6" fmla="*/ 3008313 w 21600"/>
              <a:gd name="T7" fmla="*/ 19454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 anchor="ctr"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eaLnBrk="1"/>
            <a:r>
              <a:rPr lang="fi-FI" altLang="fi-FI" sz="4640" b="1">
                <a:latin typeface="Poppins" panose="00000500000000000000" pitchFamily="2" charset="0"/>
                <a:cs typeface="Poppins" panose="00000500000000000000" pitchFamily="2" charset="0"/>
                <a:sym typeface="Ubuntu" panose="020B0504030602030204" pitchFamily="34" charset="0"/>
              </a:rPr>
              <a:t>Oulun Seudun Leader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4C32130-47F9-489B-319E-E0B9E1F064DD}"/>
              </a:ext>
            </a:extLst>
          </p:cNvPr>
          <p:cNvSpPr txBox="1"/>
          <p:nvPr/>
        </p:nvSpPr>
        <p:spPr>
          <a:xfrm>
            <a:off x="2843623" y="3883560"/>
            <a:ext cx="2610273" cy="82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87">
                <a:latin typeface="Poppins" panose="00000500000000000000" pitchFamily="2" charset="0"/>
                <a:cs typeface="Poppins" panose="00000500000000000000" pitchFamily="2" charset="0"/>
              </a:rPr>
              <a:t>Oulun Seudun Leader</a:t>
            </a:r>
          </a:p>
          <a:p>
            <a:endParaRPr lang="fi-FI" sz="1406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687">
                <a:latin typeface="Poppins" panose="00000500000000000000" pitchFamily="2" charset="0"/>
                <a:cs typeface="Poppins" panose="00000500000000000000" pitchFamily="2" charset="0"/>
              </a:rPr>
              <a:t>@oulunseudunleader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35F394C-80E2-454A-667A-A37CC8F1F094}"/>
              </a:ext>
            </a:extLst>
          </p:cNvPr>
          <p:cNvSpPr txBox="1"/>
          <p:nvPr/>
        </p:nvSpPr>
        <p:spPr>
          <a:xfrm>
            <a:off x="2729063" y="2385681"/>
            <a:ext cx="6482313" cy="100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/>
            <a:r>
              <a:rPr lang="fi-FI" altLang="fi-FI" sz="1969" dirty="0">
                <a:latin typeface="Poppins" panose="00000500000000000000" pitchFamily="2" charset="0"/>
                <a:cs typeface="Poppins" panose="00000500000000000000" pitchFamily="2" charset="0"/>
                <a:sym typeface="Ubuntu" panose="020B0504030602030204" pitchFamily="34" charset="0"/>
              </a:rPr>
              <a:t>toimisto@oulunseudunleader.fi</a:t>
            </a:r>
          </a:p>
          <a:p>
            <a:pPr algn="ctr" eaLnBrk="1"/>
            <a:r>
              <a:rPr lang="fi-FI" altLang="fi-FI" sz="1969" dirty="0">
                <a:latin typeface="Poppins" panose="00000500000000000000" pitchFamily="2" charset="0"/>
                <a:cs typeface="Poppins" panose="00000500000000000000" pitchFamily="2" charset="0"/>
                <a:sym typeface="Ubuntu" panose="020B0504030602030204" pitchFamily="34" charset="0"/>
                <a:hlinkClick r:id="rId3"/>
              </a:rPr>
              <a:t>www.oulunseudunleader.fi</a:t>
            </a:r>
            <a:endParaRPr lang="fi-FI" altLang="fi-FI" sz="1969" dirty="0">
              <a:latin typeface="Poppins" panose="00000500000000000000" pitchFamily="2" charset="0"/>
              <a:cs typeface="Poppins" panose="00000500000000000000" pitchFamily="2" charset="0"/>
              <a:sym typeface="Ubuntu" panose="020B0504030602030204" pitchFamily="34" charset="0"/>
            </a:endParaRPr>
          </a:p>
          <a:p>
            <a:pPr algn="ctr" eaLnBrk="1"/>
            <a:r>
              <a:rPr lang="fi-FI" altLang="fi-FI" sz="1969" dirty="0">
                <a:latin typeface="Poppins" panose="00000500000000000000" pitchFamily="2" charset="0"/>
                <a:cs typeface="Poppins" panose="00000500000000000000" pitchFamily="2" charset="0"/>
                <a:sym typeface="Ubuntu" panose="020B0504030602030204" pitchFamily="34" charset="0"/>
                <a:hlinkClick r:id="rId4"/>
              </a:rPr>
              <a:t>www.oulunseudunleader.fi/yhteystiedot</a:t>
            </a:r>
            <a:endParaRPr lang="fi-FI" altLang="fi-FI" sz="1969" dirty="0">
              <a:latin typeface="Poppins" panose="00000500000000000000" pitchFamily="2" charset="0"/>
              <a:cs typeface="Poppins" panose="00000500000000000000" pitchFamily="2" charset="0"/>
              <a:sym typeface="Ubuntu" panose="020B0504030602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BA6660-B40E-F927-C015-4093988DA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813" y="3777660"/>
            <a:ext cx="506250" cy="5062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6507402-0DF3-0A3E-C4F6-061DE507F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813" y="4283909"/>
            <a:ext cx="506250" cy="5062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D5D27CF7-7D60-BDEF-C245-E0318508446C}"/>
              </a:ext>
            </a:extLst>
          </p:cNvPr>
          <p:cNvSpPr txBox="1"/>
          <p:nvPr/>
        </p:nvSpPr>
        <p:spPr>
          <a:xfrm>
            <a:off x="6346286" y="3909685"/>
            <a:ext cx="4054731" cy="308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6" u="sng">
                <a:latin typeface="Poppins" panose="00000500000000000000" pitchFamily="2" charset="0"/>
                <a:cs typeface="Poppins" panose="00000500000000000000" pitchFamily="2" charset="0"/>
              </a:rPr>
              <a:t>www.oulunseudunleader.fi/liity-jaseneksi/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520A17D-498A-E048-BE14-8FDAA6D1B1D7}"/>
              </a:ext>
            </a:extLst>
          </p:cNvPr>
          <p:cNvSpPr txBox="1"/>
          <p:nvPr/>
        </p:nvSpPr>
        <p:spPr>
          <a:xfrm>
            <a:off x="6346285" y="4344140"/>
            <a:ext cx="3944116" cy="308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6" u="sng">
                <a:latin typeface="Poppins" panose="00000500000000000000" pitchFamily="2" charset="0"/>
                <a:cs typeface="Poppins" panose="00000500000000000000" pitchFamily="2" charset="0"/>
              </a:rPr>
              <a:t>www.oulunseudunleader.fi/tilaa-uutiskirje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BC9274F-C5FC-E4E7-F493-E616CF76B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90" y="5047799"/>
            <a:ext cx="5799015" cy="144007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A3AFBB-B249-9F78-EF82-0280A4881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4" y="309541"/>
            <a:ext cx="2392712" cy="81282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19B54C5-0881-DFF3-D427-429AE01C14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44" y="4711479"/>
            <a:ext cx="1774090" cy="1896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30C710C5-F88B-674A-B8F5-5188A46B4F61}"/>
              </a:ext>
            </a:extLst>
          </p:cNvPr>
          <p:cNvSpPr>
            <a:spLocks/>
          </p:cNvSpPr>
          <p:nvPr/>
        </p:nvSpPr>
        <p:spPr bwMode="auto">
          <a:xfrm>
            <a:off x="800770" y="389840"/>
            <a:ext cx="10628561" cy="1381869"/>
          </a:xfrm>
          <a:custGeom>
            <a:avLst/>
            <a:gdLst>
              <a:gd name="T0" fmla="*/ 7558088 w 21600"/>
              <a:gd name="T1" fmla="*/ 982663 h 21600"/>
              <a:gd name="T2" fmla="*/ 7558088 w 21600"/>
              <a:gd name="T3" fmla="*/ 982663 h 21600"/>
              <a:gd name="T4" fmla="*/ 7558088 w 21600"/>
              <a:gd name="T5" fmla="*/ 982663 h 21600"/>
              <a:gd name="T6" fmla="*/ 7558088 w 21600"/>
              <a:gd name="T7" fmla="*/ 9826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5" tIns="28575" rIns="28575" bIns="28575"/>
          <a:lstStyle>
            <a:lvl1pPr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 algn="ctr"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algn="ctr" defTabSz="5461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l" eaLnBrk="1"/>
            <a:r>
              <a:rPr lang="fi-FI" altLang="fi-FI" sz="3797" b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Ubuntu" panose="020B0504030602030204" pitchFamily="34" charset="0"/>
              </a:rPr>
              <a:t>Oulun Seudun Leader</a:t>
            </a:r>
            <a:endParaRPr lang="fi-FI" altLang="fi-FI" sz="984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E792202-BDE1-6B7C-90B9-D60C48ADA449}"/>
              </a:ext>
            </a:extLst>
          </p:cNvPr>
          <p:cNvSpPr txBox="1"/>
          <p:nvPr/>
        </p:nvSpPr>
        <p:spPr>
          <a:xfrm>
            <a:off x="4011527" y="2948510"/>
            <a:ext cx="76527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Oulun Seudun Leader toimii kuuden kunnan alueella Pohjois-Pohjanmaalla. Oulun kaupungin keskusta-alue ei kuulu toiminta-alueeseen maaseuturahaston osalta. Aluerajaus perustuu valtakunnalliseen kaupunki-maaseutuluokitukseen. Maaseuturahaston tukea ei voi myöntää kaupungin keskusta-alueelle. </a:t>
            </a:r>
          </a:p>
          <a:p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Kaupungin keskusta-aluerajaus ohjelmakaudella 2023-2027. Karttalinkki löytyy Oulun Seudun </a:t>
            </a:r>
            <a:r>
              <a:rPr lang="fi-FI" sz="1600" dirty="0" err="1">
                <a:latin typeface="Poppins" panose="00000500000000000000" pitchFamily="2" charset="0"/>
                <a:cs typeface="Poppins" panose="00000500000000000000" pitchFamily="2" charset="0"/>
              </a:rPr>
              <a:t>Leaderin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 verkkosivuilta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01822" indent="-401822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3C0F31-D3F3-D0C4-959C-D8089BAE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08" y="61513"/>
            <a:ext cx="3179346" cy="23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9463C2E-677E-ADCF-2BEC-D08B4D751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8" y="6294647"/>
            <a:ext cx="1087159" cy="369316"/>
          </a:xfrm>
          <a:prstGeom prst="rect">
            <a:avLst/>
          </a:prstGeom>
        </p:spPr>
      </p:pic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0FD70A2-9E0D-5CE7-D4FD-2A91AA9D4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3" y="1555871"/>
            <a:ext cx="3260467" cy="45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10D832-DE97-5175-6659-1641D53A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96" y="169650"/>
            <a:ext cx="9290538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Poppins" panose="00000500000000000000" pitchFamily="2" charset="0"/>
                <a:cs typeface="Poppins" panose="00000500000000000000" pitchFamily="2" charset="0"/>
              </a:rPr>
              <a:t>Yritystuen tukemisen yleiset edellytykset</a:t>
            </a:r>
            <a:endParaRPr lang="fi-FI" sz="5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24B1F2C-34DB-D102-4D76-F601914D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321" y="87476"/>
            <a:ext cx="1596418" cy="160321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FAE53EB-2E52-C638-9D18-E379C6BA3409}"/>
              </a:ext>
            </a:extLst>
          </p:cNvPr>
          <p:cNvSpPr txBox="1"/>
          <p:nvPr/>
        </p:nvSpPr>
        <p:spPr>
          <a:xfrm>
            <a:off x="5086065" y="6294631"/>
            <a:ext cx="9073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4"/>
              </a:rPr>
              <a:t>https://www.finlex.fi/fi/laki/alkup/2022/20221325#Pidm45053757598752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43F7FC-BBAB-EA5F-B0CC-D513EF536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8" y="6294647"/>
            <a:ext cx="1087159" cy="36931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FF1271C-823F-AFA1-30C9-9D9495122F94}"/>
              </a:ext>
            </a:extLst>
          </p:cNvPr>
          <p:cNvSpPr txBox="1"/>
          <p:nvPr/>
        </p:nvSpPr>
        <p:spPr>
          <a:xfrm>
            <a:off x="440796" y="1290369"/>
            <a:ext cx="11598943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Sijaitsee Oulun Seudun </a:t>
            </a:r>
            <a:r>
              <a:rPr lang="fi-FI" sz="1600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Leaderin</a:t>
            </a:r>
            <a:r>
              <a:rPr lang="fi-FI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toiminta-alueella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Hakijalla oltava riittävät taloudelliset ja toiminnalliset edellytykset hankkeet toteuttamiseen</a:t>
            </a:r>
            <a:endParaRPr lang="fi-FI" sz="1600" b="0" i="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Hakijalla on oltavat edellytykset kannattavaan toimintaan. </a:t>
            </a:r>
            <a:r>
              <a:rPr lang="fi-FI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Yrityksen tulee esittää selv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itykset taloudellisesta asemastaan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fi-FI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uensaajana voi olla yritys tai luonnollinen henkilö, joka harjoittaa yritystoimintaa päätoimisesti tai osa-aikaisesti.</a:t>
            </a:r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Tu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ettava toiminta edistää lain ja CAP-suunnitelman tavoitteita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Tuen myöntämisen ei arvioida aiheuttavan muita kuin vähäisiä kilpailua ja markkinoiden toimintaa vääristäviä vaikutuksia Euroopan talousalueeseen kuuluvassa valtiossa tai, jos yritys toimii ainoastaan paikallisesti, toiminta-alueellaan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Hakemuksessa tulee esittää ajantasainen ja toteuttamiskelpoinen liiketoimintasuunnitelma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Tukea ei myönnetä yrityksen tavanomaiseen toimintaan</a:t>
            </a:r>
          </a:p>
          <a:p>
            <a:pPr algn="l" fontAlgn="base"/>
            <a:endParaRPr lang="fi-FI" sz="1600" b="0" i="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4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E2006F-03AE-CFBB-5601-E3D388EF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Poppins" panose="00000500000000000000" pitchFamily="2" charset="0"/>
                <a:cs typeface="Poppins" panose="00000500000000000000" pitchFamily="2" charset="0"/>
              </a:rPr>
              <a:t>Ohjelmakauden 2023-2027 yritystukivälineet</a:t>
            </a:r>
            <a:br>
              <a:rPr lang="fi-FI" sz="36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i-FI" sz="3600" dirty="0"/>
              <a:t> 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7BAC96-9263-B3C0-3868-4255282F27E0}"/>
              </a:ext>
            </a:extLst>
          </p:cNvPr>
          <p:cNvGrpSpPr/>
          <p:nvPr/>
        </p:nvGrpSpPr>
        <p:grpSpPr>
          <a:xfrm>
            <a:off x="2127711" y="2222592"/>
            <a:ext cx="8077847" cy="3295014"/>
            <a:chOff x="2087606" y="2254676"/>
            <a:chExt cx="8077847" cy="3295014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7C457B87-9739-7FD3-D4BB-FE532C1B6AD6}"/>
                </a:ext>
              </a:extLst>
            </p:cNvPr>
            <p:cNvSpPr/>
            <p:nvPr/>
          </p:nvSpPr>
          <p:spPr>
            <a:xfrm>
              <a:off x="3257651" y="2254676"/>
              <a:ext cx="2589535" cy="1553721"/>
            </a:xfrm>
            <a:custGeom>
              <a:avLst/>
              <a:gdLst>
                <a:gd name="connsiteX0" fmla="*/ 258959 w 2589535"/>
                <a:gd name="connsiteY0" fmla="*/ 0 h 1553721"/>
                <a:gd name="connsiteX1" fmla="*/ 2589535 w 2589535"/>
                <a:gd name="connsiteY1" fmla="*/ 0 h 1553721"/>
                <a:gd name="connsiteX2" fmla="*/ 2589535 w 2589535"/>
                <a:gd name="connsiteY2" fmla="*/ 0 h 1553721"/>
                <a:gd name="connsiteX3" fmla="*/ 2589535 w 2589535"/>
                <a:gd name="connsiteY3" fmla="*/ 1294762 h 1553721"/>
                <a:gd name="connsiteX4" fmla="*/ 2330576 w 2589535"/>
                <a:gd name="connsiteY4" fmla="*/ 1553721 h 1553721"/>
                <a:gd name="connsiteX5" fmla="*/ 0 w 2589535"/>
                <a:gd name="connsiteY5" fmla="*/ 1553721 h 1553721"/>
                <a:gd name="connsiteX6" fmla="*/ 0 w 2589535"/>
                <a:gd name="connsiteY6" fmla="*/ 1553721 h 1553721"/>
                <a:gd name="connsiteX7" fmla="*/ 0 w 2589535"/>
                <a:gd name="connsiteY7" fmla="*/ 258959 h 1553721"/>
                <a:gd name="connsiteX8" fmla="*/ 258959 w 2589535"/>
                <a:gd name="connsiteY8" fmla="*/ 0 h 155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535" h="1553721">
                  <a:moveTo>
                    <a:pt x="258959" y="0"/>
                  </a:moveTo>
                  <a:lnTo>
                    <a:pt x="2589535" y="0"/>
                  </a:lnTo>
                  <a:lnTo>
                    <a:pt x="2589535" y="0"/>
                  </a:lnTo>
                  <a:lnTo>
                    <a:pt x="2589535" y="1294762"/>
                  </a:lnTo>
                  <a:cubicBezTo>
                    <a:pt x="2589535" y="1437781"/>
                    <a:pt x="2473595" y="1553721"/>
                    <a:pt x="2330576" y="1553721"/>
                  </a:cubicBezTo>
                  <a:lnTo>
                    <a:pt x="0" y="1553721"/>
                  </a:lnTo>
                  <a:lnTo>
                    <a:pt x="0" y="1553721"/>
                  </a:lnTo>
                  <a:lnTo>
                    <a:pt x="0" y="258959"/>
                  </a:lnTo>
                  <a:cubicBezTo>
                    <a:pt x="0" y="115940"/>
                    <a:pt x="115940" y="0"/>
                    <a:pt x="258959" y="0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6" tIns="136806" rIns="136806" bIns="13680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b="1" kern="1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Tuet yritystoiminnan kokeiluun</a:t>
              </a:r>
            </a:p>
          </p:txBody>
        </p:sp>
        <p:sp>
          <p:nvSpPr>
            <p:cNvPr id="10" name="Suorakulmio: Vastakkaiset kulmat pyöristetty 9">
              <a:extLst>
                <a:ext uri="{FF2B5EF4-FFF2-40B4-BE49-F238E27FC236}">
                  <a16:creationId xmlns:a16="http://schemas.microsoft.com/office/drawing/2014/main" id="{36A60563-5F01-5FD4-DBDA-A8E9207A1A56}"/>
                </a:ext>
              </a:extLst>
            </p:cNvPr>
            <p:cNvSpPr/>
            <p:nvPr/>
          </p:nvSpPr>
          <p:spPr>
            <a:xfrm>
              <a:off x="6259364" y="2254676"/>
              <a:ext cx="2589535" cy="1553721"/>
            </a:xfrm>
            <a:prstGeom prst="round2DiagRect">
              <a:avLst/>
            </a:prstGeom>
            <a:solidFill>
              <a:srgbClr val="00B9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b="1" kern="1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Tuet yritystoiminnan käynnistämiseen</a:t>
              </a:r>
              <a:endParaRPr lang="fi-FI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1A000416-79D1-23E0-5F96-ABD460D0F42C}"/>
                </a:ext>
              </a:extLst>
            </p:cNvPr>
            <p:cNvSpPr/>
            <p:nvPr/>
          </p:nvSpPr>
          <p:spPr>
            <a:xfrm>
              <a:off x="4801231" y="3995969"/>
              <a:ext cx="2589535" cy="1553721"/>
            </a:xfrm>
            <a:custGeom>
              <a:avLst/>
              <a:gdLst>
                <a:gd name="connsiteX0" fmla="*/ 258959 w 2589535"/>
                <a:gd name="connsiteY0" fmla="*/ 0 h 1553721"/>
                <a:gd name="connsiteX1" fmla="*/ 2589535 w 2589535"/>
                <a:gd name="connsiteY1" fmla="*/ 0 h 1553721"/>
                <a:gd name="connsiteX2" fmla="*/ 2589535 w 2589535"/>
                <a:gd name="connsiteY2" fmla="*/ 0 h 1553721"/>
                <a:gd name="connsiteX3" fmla="*/ 2589535 w 2589535"/>
                <a:gd name="connsiteY3" fmla="*/ 1294762 h 1553721"/>
                <a:gd name="connsiteX4" fmla="*/ 2330576 w 2589535"/>
                <a:gd name="connsiteY4" fmla="*/ 1553721 h 1553721"/>
                <a:gd name="connsiteX5" fmla="*/ 0 w 2589535"/>
                <a:gd name="connsiteY5" fmla="*/ 1553721 h 1553721"/>
                <a:gd name="connsiteX6" fmla="*/ 0 w 2589535"/>
                <a:gd name="connsiteY6" fmla="*/ 1553721 h 1553721"/>
                <a:gd name="connsiteX7" fmla="*/ 0 w 2589535"/>
                <a:gd name="connsiteY7" fmla="*/ 258959 h 1553721"/>
                <a:gd name="connsiteX8" fmla="*/ 258959 w 2589535"/>
                <a:gd name="connsiteY8" fmla="*/ 0 h 155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535" h="1553721">
                  <a:moveTo>
                    <a:pt x="258959" y="0"/>
                  </a:moveTo>
                  <a:lnTo>
                    <a:pt x="2589535" y="0"/>
                  </a:lnTo>
                  <a:lnTo>
                    <a:pt x="2589535" y="0"/>
                  </a:lnTo>
                  <a:lnTo>
                    <a:pt x="2589535" y="1294762"/>
                  </a:lnTo>
                  <a:cubicBezTo>
                    <a:pt x="2589535" y="1437781"/>
                    <a:pt x="2473595" y="1553721"/>
                    <a:pt x="2330576" y="1553721"/>
                  </a:cubicBezTo>
                  <a:lnTo>
                    <a:pt x="0" y="1553721"/>
                  </a:lnTo>
                  <a:lnTo>
                    <a:pt x="0" y="1553721"/>
                  </a:lnTo>
                  <a:lnTo>
                    <a:pt x="0" y="258959"/>
                  </a:lnTo>
                  <a:cubicBezTo>
                    <a:pt x="0" y="115940"/>
                    <a:pt x="115940" y="0"/>
                    <a:pt x="258959" y="0"/>
                  </a:cubicBezTo>
                  <a:close/>
                </a:path>
              </a:pathLst>
            </a:custGeom>
            <a:solidFill>
              <a:srgbClr val="FFD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6" tIns="136806" rIns="136806" bIns="13680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b="1" kern="12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Kehittämisavustus toimivalle yritykselle</a:t>
              </a:r>
              <a:endParaRPr lang="fi-FI" sz="1600" b="1" kern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0B8859A1-7661-93DE-5688-E0D6137B8A41}"/>
                </a:ext>
              </a:extLst>
            </p:cNvPr>
            <p:cNvSpPr/>
            <p:nvPr/>
          </p:nvSpPr>
          <p:spPr>
            <a:xfrm>
              <a:off x="7575918" y="3961632"/>
              <a:ext cx="2589535" cy="1553721"/>
            </a:xfrm>
            <a:custGeom>
              <a:avLst/>
              <a:gdLst>
                <a:gd name="connsiteX0" fmla="*/ 258959 w 2589535"/>
                <a:gd name="connsiteY0" fmla="*/ 0 h 1553721"/>
                <a:gd name="connsiteX1" fmla="*/ 2589535 w 2589535"/>
                <a:gd name="connsiteY1" fmla="*/ 0 h 1553721"/>
                <a:gd name="connsiteX2" fmla="*/ 2589535 w 2589535"/>
                <a:gd name="connsiteY2" fmla="*/ 0 h 1553721"/>
                <a:gd name="connsiteX3" fmla="*/ 2589535 w 2589535"/>
                <a:gd name="connsiteY3" fmla="*/ 1294762 h 1553721"/>
                <a:gd name="connsiteX4" fmla="*/ 2330576 w 2589535"/>
                <a:gd name="connsiteY4" fmla="*/ 1553721 h 1553721"/>
                <a:gd name="connsiteX5" fmla="*/ 0 w 2589535"/>
                <a:gd name="connsiteY5" fmla="*/ 1553721 h 1553721"/>
                <a:gd name="connsiteX6" fmla="*/ 0 w 2589535"/>
                <a:gd name="connsiteY6" fmla="*/ 1553721 h 1553721"/>
                <a:gd name="connsiteX7" fmla="*/ 0 w 2589535"/>
                <a:gd name="connsiteY7" fmla="*/ 258959 h 1553721"/>
                <a:gd name="connsiteX8" fmla="*/ 258959 w 2589535"/>
                <a:gd name="connsiteY8" fmla="*/ 0 h 155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535" h="1553721">
                  <a:moveTo>
                    <a:pt x="258959" y="0"/>
                  </a:moveTo>
                  <a:lnTo>
                    <a:pt x="2589535" y="0"/>
                  </a:lnTo>
                  <a:lnTo>
                    <a:pt x="2589535" y="0"/>
                  </a:lnTo>
                  <a:lnTo>
                    <a:pt x="2589535" y="1294762"/>
                  </a:lnTo>
                  <a:cubicBezTo>
                    <a:pt x="2589535" y="1437781"/>
                    <a:pt x="2473595" y="1553721"/>
                    <a:pt x="2330576" y="1553721"/>
                  </a:cubicBezTo>
                  <a:lnTo>
                    <a:pt x="0" y="1553721"/>
                  </a:lnTo>
                  <a:lnTo>
                    <a:pt x="0" y="1553721"/>
                  </a:lnTo>
                  <a:lnTo>
                    <a:pt x="0" y="258959"/>
                  </a:lnTo>
                  <a:cubicBezTo>
                    <a:pt x="0" y="115940"/>
                    <a:pt x="115940" y="0"/>
                    <a:pt x="25895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426" tIns="144426" rIns="144426" bIns="14442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1" kern="1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Investointituki</a:t>
              </a: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124BDF6-A730-3603-498D-614E8EE2BC23}"/>
                </a:ext>
              </a:extLst>
            </p:cNvPr>
            <p:cNvSpPr/>
            <p:nvPr/>
          </p:nvSpPr>
          <p:spPr>
            <a:xfrm>
              <a:off x="2087606" y="3980712"/>
              <a:ext cx="2589535" cy="1553721"/>
            </a:xfrm>
            <a:custGeom>
              <a:avLst/>
              <a:gdLst>
                <a:gd name="connsiteX0" fmla="*/ 258959 w 2589535"/>
                <a:gd name="connsiteY0" fmla="*/ 0 h 1553721"/>
                <a:gd name="connsiteX1" fmla="*/ 2589535 w 2589535"/>
                <a:gd name="connsiteY1" fmla="*/ 0 h 1553721"/>
                <a:gd name="connsiteX2" fmla="*/ 2589535 w 2589535"/>
                <a:gd name="connsiteY2" fmla="*/ 0 h 1553721"/>
                <a:gd name="connsiteX3" fmla="*/ 2589535 w 2589535"/>
                <a:gd name="connsiteY3" fmla="*/ 1294762 h 1553721"/>
                <a:gd name="connsiteX4" fmla="*/ 2330576 w 2589535"/>
                <a:gd name="connsiteY4" fmla="*/ 1553721 h 1553721"/>
                <a:gd name="connsiteX5" fmla="*/ 0 w 2589535"/>
                <a:gd name="connsiteY5" fmla="*/ 1553721 h 1553721"/>
                <a:gd name="connsiteX6" fmla="*/ 0 w 2589535"/>
                <a:gd name="connsiteY6" fmla="*/ 1553721 h 1553721"/>
                <a:gd name="connsiteX7" fmla="*/ 0 w 2589535"/>
                <a:gd name="connsiteY7" fmla="*/ 258959 h 1553721"/>
                <a:gd name="connsiteX8" fmla="*/ 258959 w 2589535"/>
                <a:gd name="connsiteY8" fmla="*/ 0 h 155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9535" h="1553721">
                  <a:moveTo>
                    <a:pt x="258959" y="0"/>
                  </a:moveTo>
                  <a:lnTo>
                    <a:pt x="2589535" y="0"/>
                  </a:lnTo>
                  <a:lnTo>
                    <a:pt x="2589535" y="0"/>
                  </a:lnTo>
                  <a:lnTo>
                    <a:pt x="2589535" y="1294762"/>
                  </a:lnTo>
                  <a:cubicBezTo>
                    <a:pt x="2589535" y="1437781"/>
                    <a:pt x="2473595" y="1553721"/>
                    <a:pt x="2330576" y="1553721"/>
                  </a:cubicBezTo>
                  <a:lnTo>
                    <a:pt x="0" y="1553721"/>
                  </a:lnTo>
                  <a:lnTo>
                    <a:pt x="0" y="1553721"/>
                  </a:lnTo>
                  <a:lnTo>
                    <a:pt x="0" y="258959"/>
                  </a:lnTo>
                  <a:cubicBezTo>
                    <a:pt x="0" y="115940"/>
                    <a:pt x="115940" y="0"/>
                    <a:pt x="258959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6" tIns="136806" rIns="136806" bIns="13680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b="1" kern="1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Oikotie yrittäjäksi-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kern="1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omistajanvaihdoksen valmistelu</a:t>
              </a:r>
            </a:p>
          </p:txBody>
        </p: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54F501AA-5592-675E-3ABB-9B780EA19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8" y="6294647"/>
            <a:ext cx="1087159" cy="369316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648BC3C-0904-5C06-3470-A8D8605CC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25" y="5861939"/>
            <a:ext cx="3484929" cy="8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A025A5DA-ECA1-1CFF-F195-150F07C4ACB0}"/>
              </a:ext>
            </a:extLst>
          </p:cNvPr>
          <p:cNvSpPr/>
          <p:nvPr/>
        </p:nvSpPr>
        <p:spPr>
          <a:xfrm>
            <a:off x="-519812" y="5900980"/>
            <a:ext cx="12910457" cy="1444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167D1E-1B4F-59DB-F738-0AC2551F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Poppins" panose="00000500000000000000" pitchFamily="2" charset="0"/>
                <a:cs typeface="Poppins" panose="00000500000000000000" pitchFamily="2" charset="0"/>
              </a:rPr>
              <a:t>Kokeilutuet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1C0CF45-E964-56D2-8FD3-52557573C047}"/>
              </a:ext>
            </a:extLst>
          </p:cNvPr>
          <p:cNvSpPr/>
          <p:nvPr/>
        </p:nvSpPr>
        <p:spPr>
          <a:xfrm>
            <a:off x="369780" y="957020"/>
            <a:ext cx="11822220" cy="4632898"/>
          </a:xfrm>
          <a:prstGeom prst="rect">
            <a:avLst/>
          </a:prstGeom>
          <a:noFill/>
        </p:spPr>
        <p:txBody>
          <a:bodyPr/>
          <a:lstStyle/>
          <a:p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13F31CB-47DA-49DC-3662-0D516A5BD2FF}"/>
              </a:ext>
            </a:extLst>
          </p:cNvPr>
          <p:cNvSpPr txBox="1"/>
          <p:nvPr/>
        </p:nvSpPr>
        <p:spPr>
          <a:xfrm>
            <a:off x="323326" y="1005935"/>
            <a:ext cx="570853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600" b="1" kern="1200" dirty="0">
                <a:latin typeface="Poppins" panose="00000500000000000000" pitchFamily="2" charset="0"/>
                <a:cs typeface="Poppins" panose="00000500000000000000" pitchFamily="2" charset="0"/>
              </a:rPr>
              <a:t>Maatalouden kokeilutuki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Kokeilun kesto </a:t>
            </a:r>
            <a:r>
              <a:rPr lang="fi-F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 vuotta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Tuensaajalla y-tunnus (maatila, yhtiö, osuuskunta, toiminimi)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kokeilun laajuudesta riippuen 2500/5000/7500 euroa.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Hankesuunnitelma, jossa työpaketit ja niiden kustannusarviot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maksetaan yhdessä erässä kun tukipäätöksessä määritellyt toimenpiteet toteutettu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Kustannusmallina vakioitu kertakorvaus</a:t>
            </a:r>
          </a:p>
          <a:p>
            <a:endParaRPr lang="fi-FI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Mihin tukea voi käyttää?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Koulutuksen, valmennuksen, asiantuntijaosaamisen ja tiedon hankkimiseen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Toimitilojen, koneiden ja laitteiden vuokriin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Aineisiin ja tarvikkeisiin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Käyttömaksuihin, matkoihin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Pienhankintoihin, joiden taloudellinen käyttöaika rajautuu kokeilun kestoon (</a:t>
            </a:r>
            <a:r>
              <a:rPr lang="fi-F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1200 €/hankinta, enintään 3600€ arvosta)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voisi kokeilla?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Uusia kasveja, uusia viljelymenetelmiä, uusia työmenetelmiä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Uusia tuotantotapoja kotieläintuotannossa, uusia myyntikanavia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DC7EB0B-6778-6E8B-2A72-ADA375E36AF4}"/>
              </a:ext>
            </a:extLst>
          </p:cNvPr>
          <p:cNvSpPr txBox="1"/>
          <p:nvPr/>
        </p:nvSpPr>
        <p:spPr>
          <a:xfrm>
            <a:off x="6290397" y="985131"/>
            <a:ext cx="5643070" cy="451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600" b="1" kern="1200" dirty="0">
                <a:latin typeface="Poppins" panose="00000500000000000000" pitchFamily="2" charset="0"/>
                <a:cs typeface="Poppins" panose="00000500000000000000" pitchFamily="2" charset="0"/>
              </a:rPr>
              <a:t>Yritystoiminnan kokeiluun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i-FI" sz="1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2500 euroa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i-FI" sz="1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Voidaan myöntää henkilölle ilman y-tunnusta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i-FI" sz="1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Kokeilun kesto enintään 4 kuukautta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i-FI" sz="1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Asiantuntijapalvelut, vuokrat, pienet tarvikkeet, joita tarvitaan kokeilussa</a:t>
            </a:r>
          </a:p>
          <a:p>
            <a:r>
              <a:rPr lang="fi-F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Tavoitteena selvittää esim.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Onko minusta yrittäjäksi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Riittävätkö tietoni/taitoni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Onko palveluilleni/tuotteilleni kysyntää/markkinoita?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Toimiiko suunniteltu tapa myydä käytännössä?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Onko suunniteltu toimintatapa toimiva?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Tukea voidaan käyttää: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Toimitilojen ja laitteiden vuokriin, aineisiin ja tarvikkeisiin, käyttömaksuihin, matkoihin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Koulutuksen, valmennuksen, asiantuntijaosaamisen ja tiedon hankkimiseen ostettavina palveluina. </a:t>
            </a:r>
          </a:p>
          <a:p>
            <a:endParaRPr lang="fi-FI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Tukea ei voi käyttää pienhankintoihin. </a:t>
            </a:r>
            <a:endParaRPr lang="fi-FI" sz="16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4A36FFCF-8858-69D7-73A8-A26EECC84153}"/>
              </a:ext>
            </a:extLst>
          </p:cNvPr>
          <p:cNvCxnSpPr>
            <a:cxnSpLocks/>
          </p:cNvCxnSpPr>
          <p:nvPr/>
        </p:nvCxnSpPr>
        <p:spPr>
          <a:xfrm>
            <a:off x="5981065" y="985131"/>
            <a:ext cx="50800" cy="474320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9B5B405C-7E8D-AD7A-76D5-E9E59A60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87" y="6064213"/>
            <a:ext cx="1645098" cy="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0DAAFF81-2CF5-A0F4-7A46-770F7E60EE32}"/>
              </a:ext>
            </a:extLst>
          </p:cNvPr>
          <p:cNvSpPr/>
          <p:nvPr/>
        </p:nvSpPr>
        <p:spPr>
          <a:xfrm>
            <a:off x="-945103" y="6042276"/>
            <a:ext cx="12910457" cy="1444171"/>
          </a:xfrm>
          <a:prstGeom prst="rect">
            <a:avLst/>
          </a:prstGeom>
          <a:solidFill>
            <a:srgbClr val="00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7FAB7C-D488-48FE-B9DC-19E2FD17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71211"/>
            <a:ext cx="10515600" cy="922507"/>
          </a:xfrm>
        </p:spPr>
        <p:txBody>
          <a:bodyPr>
            <a:normAutofit/>
          </a:bodyPr>
          <a:lstStyle/>
          <a:p>
            <a:r>
              <a:rPr lang="fi-FI" sz="2800" b="1">
                <a:latin typeface="Poppins" panose="00000500000000000000" pitchFamily="2" charset="0"/>
                <a:cs typeface="Poppins" panose="00000500000000000000" pitchFamily="2" charset="0"/>
              </a:rPr>
              <a:t>Käynnistämistuet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F989590-C4C5-2164-08C6-854981F3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6118276"/>
            <a:ext cx="1770629" cy="60149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C8B91B0-B0C0-AF7F-6ED5-CF343A5CD2CD}"/>
              </a:ext>
            </a:extLst>
          </p:cNvPr>
          <p:cNvSpPr txBox="1"/>
          <p:nvPr/>
        </p:nvSpPr>
        <p:spPr>
          <a:xfrm>
            <a:off x="342739" y="950671"/>
            <a:ext cx="5492004" cy="339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b="1" kern="1200" dirty="0">
                <a:latin typeface="Poppins" panose="00000500000000000000" pitchFamily="2" charset="0"/>
                <a:cs typeface="Poppins" panose="00000500000000000000" pitchFamily="2" charset="0"/>
              </a:rPr>
              <a:t>Osa-aikaisen yritystoiminnan käynnistämiseen </a:t>
            </a:r>
            <a:endParaRPr lang="fi-FI" kern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5 000 euroa, vakioitu kertakorvaus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Käytetään työaikaa keskimäärin 10-35 tuntia viikossa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Vuosiliikevaihto vähintään 10 000 euroa (tavoite)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Voidaan myöntää samalle hakijalle yhden kerran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Hakijalla oltava y-tunnus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Hankesuunnitelma, jossa työpaketit ja niiden kustannusarviot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maksetaan yhdessä erässä kun tukipäätöksessä edellytetyt käynnistystoimet on toteutettu. </a:t>
            </a:r>
          </a:p>
          <a:p>
            <a:endPara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7E0DDD0-B7F5-7C6B-FC74-68FC60FF1ED4}"/>
              </a:ext>
            </a:extLst>
          </p:cNvPr>
          <p:cNvSpPr txBox="1"/>
          <p:nvPr/>
        </p:nvSpPr>
        <p:spPr>
          <a:xfrm>
            <a:off x="6264991" y="981347"/>
            <a:ext cx="5704046" cy="339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b="1" kern="1200" dirty="0">
                <a:latin typeface="Poppins" panose="00000500000000000000" pitchFamily="2" charset="0"/>
                <a:cs typeface="Poppins" panose="00000500000000000000" pitchFamily="2" charset="0"/>
              </a:rPr>
              <a:t>Päätoimisen yritystoiminnan käynnistämiseen </a:t>
            </a:r>
            <a:endParaRPr lang="fi-FI" kern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7 500 euroa, vakioitu kertakorvaus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Käytetään työaikaa vähintään 35 tuntia viikossa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Vähintään 15 000 euron vuosiliikevaihto ja pääasiallinen toimeentulo yhdelle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Hakijalla oltava y-tunnus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Hankesuunnitelma, jossa työpaketit ja niiden kustannusarviot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maksetaan yhdessä erässä kun tukipäätöksessä edellytetyt käynnistystoimet on toteutettu. </a:t>
            </a:r>
          </a:p>
          <a:p>
            <a:endPara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sz="1600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239FD4CA-C310-0103-EE61-4DF8775A8D95}"/>
              </a:ext>
            </a:extLst>
          </p:cNvPr>
          <p:cNvCxnSpPr>
            <a:cxnSpLocks/>
          </p:cNvCxnSpPr>
          <p:nvPr/>
        </p:nvCxnSpPr>
        <p:spPr>
          <a:xfrm>
            <a:off x="3165594" y="3968384"/>
            <a:ext cx="5338298" cy="0"/>
          </a:xfrm>
          <a:prstGeom prst="line">
            <a:avLst/>
          </a:prstGeom>
          <a:ln>
            <a:solidFill>
              <a:srgbClr val="00B93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68D2E7F6-380C-1D20-A7D6-21CDFE16C4E2}"/>
              </a:ext>
            </a:extLst>
          </p:cNvPr>
          <p:cNvSpPr txBox="1"/>
          <p:nvPr/>
        </p:nvSpPr>
        <p:spPr>
          <a:xfrm>
            <a:off x="2778501" y="4064902"/>
            <a:ext cx="64540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Tukea voi käyttää: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Koulutuksen, valmennuksen, asiantuntijaosaamisen ja tiedon hankkimiseen ostettavina palveluina.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Toimitilojen ja laitteiden vuokriin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Aineisiin ja tarvikkeisiin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Käyttömaksuihin, matkoihin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Pienhankintoihin (</a:t>
            </a:r>
            <a:r>
              <a:rPr lang="fi-FI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1200 €/hankinta, enintään 3600€ arvosta)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AD59DF3-242E-7D8C-A3F1-F08D5DE7568B}"/>
              </a:ext>
            </a:extLst>
          </p:cNvPr>
          <p:cNvCxnSpPr>
            <a:cxnSpLocks/>
          </p:cNvCxnSpPr>
          <p:nvPr/>
        </p:nvCxnSpPr>
        <p:spPr>
          <a:xfrm flipV="1">
            <a:off x="5834743" y="654675"/>
            <a:ext cx="0" cy="3313709"/>
          </a:xfrm>
          <a:prstGeom prst="line">
            <a:avLst/>
          </a:prstGeom>
          <a:ln>
            <a:solidFill>
              <a:srgbClr val="00B93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1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85E63469-896C-2BD9-1BDD-627AEAA8EED1}"/>
              </a:ext>
            </a:extLst>
          </p:cNvPr>
          <p:cNvSpPr/>
          <p:nvPr/>
        </p:nvSpPr>
        <p:spPr>
          <a:xfrm>
            <a:off x="0" y="5867400"/>
            <a:ext cx="12192000" cy="147775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5C7962-7E5B-D4D8-E8E3-100CE62F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latin typeface="Poppins" panose="00000500000000000000" pitchFamily="2" charset="0"/>
                <a:cs typeface="Poppins" panose="00000500000000000000" pitchFamily="2" charset="0"/>
              </a:rPr>
              <a:t>Oikotie yrittäjäksi</a:t>
            </a:r>
            <a:br>
              <a:rPr lang="fi-FI" sz="2800" b="1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i-FI" sz="2800" b="1">
                <a:latin typeface="Poppins" panose="00000500000000000000" pitchFamily="2" charset="0"/>
                <a:cs typeface="Poppins" panose="00000500000000000000" pitchFamily="2" charset="0"/>
              </a:rPr>
              <a:t>-omistajanvaihdoksen valmistelu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8A7C64F-FF29-77D3-30FB-6E0364B329AD}"/>
              </a:ext>
            </a:extLst>
          </p:cNvPr>
          <p:cNvSpPr txBox="1"/>
          <p:nvPr/>
        </p:nvSpPr>
        <p:spPr>
          <a:xfrm>
            <a:off x="838200" y="1433096"/>
            <a:ext cx="111271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Harvaan asutulla tai ydinmaaseudulla 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sijaitsevan yrityksen ostamisen suunnitteluun (mm. Utajärvi, Pudasjärvi)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Hakija voi tulla harvaan asutun tai ydinmaaseudun ulkopuolelta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2 500-5000 euroa, vakioitu kertakorvaus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 edellytä hakijalta y-tunnusta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Yrityskaupan ei tarvitse välttämättä toteutua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maksetaan yhdessä erässä kun tukipäätöksessä edellytetyt käynnistystoimet on toteutettu. 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myönnetään omistajavaihdokseen liittyviin asiantuntijapalveluihin.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Yrityksen hinnan määritys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Yrityskauppaneuvottelut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Rahoituksen suunnittelu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Verotukseen liittyvät asiat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Kauppakirjojen valmistelu	</a:t>
            </a: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fi-FI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Huom</a:t>
            </a:r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Ei tueta yrityksen hankintaa!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0B7B8B4-CB70-59B3-D3F0-98BBE60D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33" y="6047423"/>
            <a:ext cx="1645098" cy="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41CF93-74A9-75F3-6815-D55FC1B4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latin typeface="Poppins" panose="00000500000000000000" pitchFamily="2" charset="0"/>
                <a:cs typeface="Poppins" panose="00000500000000000000" pitchFamily="2" charset="0"/>
              </a:rPr>
              <a:t>Kehittämisavustus toimivalle yritykselle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3AD0AF-9ECF-61B1-BF80-7651B576D394}"/>
              </a:ext>
            </a:extLst>
          </p:cNvPr>
          <p:cNvSpPr txBox="1"/>
          <p:nvPr/>
        </p:nvSpPr>
        <p:spPr>
          <a:xfrm>
            <a:off x="791307" y="1450485"/>
            <a:ext cx="110233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3 000 euroa, vakioitu kertakorvaus. Voi hakea 3 kertaa eri toimenpiteisiin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Toimintansa vakiinnuttaneelle mikroyritykselle (toiminut vähintään yhden tilikauden ajan)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Hakijalla oltava Y-tunnus ja YEL-vakuutus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maksetaan yhdessä erässä kun tukipäätöksessä edellytetyt kehittämistoimet on toteutettu.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9 Htv</a:t>
            </a:r>
            <a:endPara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Tukea voi käyttää kehittämisen sparraamiseen: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Yrityksen ulkopuolelta hankittaviin kehittämis- ja asiantuntijapalveluihin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Aineisiin ja tarvikkeisiin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Matkoihin ja vuokriin			</a:t>
            </a:r>
          </a:p>
          <a:p>
            <a:endPara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i-FI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ELY:ssä</a:t>
            </a: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sama tukimuoto enintään 100 000 eur kustannukset, tukiprosentti 50 %)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25F071B-BAB1-4525-9370-17A4FC34F45C}"/>
              </a:ext>
            </a:extLst>
          </p:cNvPr>
          <p:cNvSpPr/>
          <p:nvPr/>
        </p:nvSpPr>
        <p:spPr>
          <a:xfrm>
            <a:off x="0" y="5925243"/>
            <a:ext cx="12192000" cy="1319173"/>
          </a:xfrm>
          <a:prstGeom prst="rect">
            <a:avLst/>
          </a:prstGeom>
          <a:solidFill>
            <a:srgbClr val="FFD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6BA2EB0-2EFB-E36C-8DCC-8D1CDCC2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13" y="6138121"/>
            <a:ext cx="1645098" cy="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5C7962-7E5B-D4D8-E8E3-100CE62F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latin typeface="Poppins" panose="00000500000000000000" pitchFamily="2" charset="0"/>
                <a:cs typeface="Poppins" panose="00000500000000000000" pitchFamily="2" charset="0"/>
              </a:rPr>
              <a:t>Investointituki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AFCEE20-3523-3282-EF61-69675D52533A}"/>
              </a:ext>
            </a:extLst>
          </p:cNvPr>
          <p:cNvSpPr txBox="1"/>
          <p:nvPr/>
        </p:nvSpPr>
        <p:spPr>
          <a:xfrm>
            <a:off x="838199" y="1443841"/>
            <a:ext cx="9953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 30-40% Kustannukset 5 000 – 100 000 euroa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Yritystä käynnistettäessä tai toimintansa vakiinnuttaneelle yritykselle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Max. 5 htv</a:t>
            </a:r>
            <a:endPara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Aineelliset investoinnit: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Rakennuksen hankinta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Rakentaminen, laajentaminen tai korjaaminen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Koneet, laitteet sekä muu irtain käyttöomaisuus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Aineettomat investoinnit: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Tietokoneohjelmistot, pilvipalvelut ja vastaavat ratkaisut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Patentit, tekijänoikeudet, tavaramerkit sekä käyttöluvat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1D08CBD-E686-C787-2A71-DF7CA638AC0A}"/>
              </a:ext>
            </a:extLst>
          </p:cNvPr>
          <p:cNvSpPr/>
          <p:nvPr/>
        </p:nvSpPr>
        <p:spPr>
          <a:xfrm>
            <a:off x="-359229" y="5900980"/>
            <a:ext cx="12910457" cy="144417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5BADB57-ECEE-6697-28FA-2CCE2AF8E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54" y="6213449"/>
            <a:ext cx="1645098" cy="558852"/>
          </a:xfrm>
          <a:prstGeom prst="rect">
            <a:avLst/>
          </a:prstGeom>
          <a:solidFill>
            <a:srgbClr val="7F7F7F"/>
          </a:solidFill>
        </p:spPr>
      </p:pic>
    </p:spTree>
    <p:extLst>
      <p:ext uri="{BB962C8B-B14F-4D97-AF65-F5344CB8AC3E}">
        <p14:creationId xmlns:p14="http://schemas.microsoft.com/office/powerpoint/2010/main" val="244710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1E15AA14A3134BBDF87BA3C0D9ABDD" ma:contentTypeVersion="20" ma:contentTypeDescription="Luo uusi asiakirja." ma:contentTypeScope="" ma:versionID="ab29cd7e517107600a6acec1563069f7">
  <xsd:schema xmlns:xsd="http://www.w3.org/2001/XMLSchema" xmlns:xs="http://www.w3.org/2001/XMLSchema" xmlns:p="http://schemas.microsoft.com/office/2006/metadata/properties" xmlns:ns2="c1afdd0f-cbc2-4cd0-8d30-c1b36227e662" xmlns:ns3="7c6e0e0a-ac40-4b35-959f-9fee51e0d217" targetNamespace="http://schemas.microsoft.com/office/2006/metadata/properties" ma:root="true" ma:fieldsID="a199e2cf656cb978529d7dd1d9151f1d" ns2:_="" ns3:_="">
    <xsd:import namespace="c1afdd0f-cbc2-4cd0-8d30-c1b36227e662"/>
    <xsd:import namespace="7c6e0e0a-ac40-4b35-959f-9fee51e0d2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fdd0f-cbc2-4cd0-8d30-c1b36227e66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278f7aef-3f15-4022-ac2a-72d985896686}" ma:internalName="TaxCatchAll" ma:showField="CatchAllData" ma:web="c1afdd0f-cbc2-4cd0-8d30-c1b36227e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e0e0a-ac40-4b35-959f-9fee51e0d2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69da8cc9-707b-457f-bf00-0b3f0df2c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afdd0f-cbc2-4cd0-8d30-c1b36227e662">AJ6TQX3UHJS3-1357310045-12502</_dlc_DocId>
    <TaxCatchAll xmlns="c1afdd0f-cbc2-4cd0-8d30-c1b36227e662" xsi:nil="true"/>
    <_dlc_DocIdUrl xmlns="c1afdd0f-cbc2-4cd0-8d30-c1b36227e662">
      <Url>https://oulunseudunleader.sharepoint.com/sites/OSLeader/_layouts/15/DocIdRedir.aspx?ID=AJ6TQX3UHJS3-1357310045-12502</Url>
      <Description>AJ6TQX3UHJS3-1357310045-12502</Description>
    </_dlc_DocIdUrl>
    <lcf76f155ced4ddcb4097134ff3c332f xmlns="7c6e0e0a-ac40-4b35-959f-9fee51e0d2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F0B211-97DC-495F-A84A-111EEBE1B23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39520F7-1A66-4FF0-941A-D0AFFD8E0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fdd0f-cbc2-4cd0-8d30-c1b36227e662"/>
    <ds:schemaRef ds:uri="7c6e0e0a-ac40-4b35-959f-9fee51e0d2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30A97A-4BA4-4036-8231-A1A3ACACEE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EBF669-A05A-4DAE-8181-4412092F914B}">
  <ds:schemaRefs>
    <ds:schemaRef ds:uri="aba02763-3bff-4afe-a492-4d08892b1d91"/>
    <ds:schemaRef ds:uri="c1afdd0f-cbc2-4cd0-8d30-c1b36227e662"/>
    <ds:schemaRef ds:uri="http://schemas.microsoft.com/office/2006/metadata/properties"/>
    <ds:schemaRef ds:uri="http://schemas.microsoft.com/office/infopath/2007/PartnerControls"/>
    <ds:schemaRef ds:uri="7c6e0e0a-ac40-4b35-959f-9fee51e0d2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1412</Words>
  <Application>Microsoft Office PowerPoint</Application>
  <PresentationFormat>Laajakuva</PresentationFormat>
  <Paragraphs>228</Paragraphs>
  <Slides>14</Slides>
  <Notes>10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Tahoma</vt:lpstr>
      <vt:lpstr>Trebuchet MS</vt:lpstr>
      <vt:lpstr>Wingdings</vt:lpstr>
      <vt:lpstr>Office-teema</vt:lpstr>
      <vt:lpstr>Yritystuet ohjelmakaudella 2023-2027</vt:lpstr>
      <vt:lpstr>PowerPoint-esitys</vt:lpstr>
      <vt:lpstr>Yritystuen tukemisen yleiset edellytykset</vt:lpstr>
      <vt:lpstr>Ohjelmakauden 2023-2027 yritystukivälineet  </vt:lpstr>
      <vt:lpstr>Kokeilutuet</vt:lpstr>
      <vt:lpstr>Käynnistämistuet</vt:lpstr>
      <vt:lpstr>Oikotie yrittäjäksi -omistajanvaihdoksen valmistelu</vt:lpstr>
      <vt:lpstr>Kehittämisavustus toimivalle yritykselle</vt:lpstr>
      <vt:lpstr>Investointituki</vt:lpstr>
      <vt:lpstr>Yritysryhmähankkeet</vt:lpstr>
      <vt:lpstr>Yleisimmät syyt kielteiselle päätökselle</vt:lpstr>
      <vt:lpstr>PowerPoint-esitys</vt:lpstr>
      <vt:lpstr>Nuoriso Leader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Elina Seppälä</dc:creator>
  <cp:lastModifiedBy>Kaisa Lumiaho</cp:lastModifiedBy>
  <cp:revision>9</cp:revision>
  <dcterms:created xsi:type="dcterms:W3CDTF">2023-01-24T12:15:25Z</dcterms:created>
  <dcterms:modified xsi:type="dcterms:W3CDTF">2026-02-04T11:35:23Z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0x0101002D1E15AA14A3134BBDF87BA3C0D9ABDD</vt:lpwstr>
  </property>
  <property fmtid="{D5CDD505-2E9C-101B-9397-08002B2CF9AE}" pid="3" name="MediaServiceImageTags">
    <vt:lpwstr/>
  </property>
  <property fmtid="{D5CDD505-2E9C-101B-9397-08002B2CF9AE}" pid="4" name="_dlc_DocIdItemGuid">
    <vt:lpwstr>f681d672-50c7-48ff-bb4f-a5c657bf196b</vt:lpwstr>
  </property>
</Properties>
</file>