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F58E04B" w14:textId="21E58446" w:rsidR="00E32441" w:rsidRPr="00AC1FCC" w:rsidRDefault="00F16A88" w:rsidP="00596480">
      <w:pPr>
        <w:widowControl w:val="0"/>
        <w:autoSpaceDE w:val="0"/>
        <w:autoSpaceDN w:val="0"/>
        <w:adjustRightInd w:val="0"/>
        <w:spacing w:line="276" w:lineRule="auto"/>
        <w:rPr>
          <w:rFonts w:ascii="Arial" w:hAnsi="Arial" w:cs="Arial"/>
          <w:b/>
          <w:szCs w:val="18"/>
        </w:rPr>
      </w:pPr>
      <w:bookmarkStart w:id="0" w:name="_Hlk500418012"/>
      <w:r>
        <w:rPr>
          <w:rFonts w:ascii="Arial" w:hAnsi="Arial" w:cs="Arial"/>
          <w:b/>
          <w:szCs w:val="18"/>
        </w:rPr>
        <w:t xml:space="preserve"> </w:t>
      </w:r>
    </w:p>
    <w:p w14:paraId="322B6441" w14:textId="77777777" w:rsidR="00E32441" w:rsidRPr="00AC1FCC" w:rsidRDefault="00E32441" w:rsidP="00596480">
      <w:pPr>
        <w:widowControl w:val="0"/>
        <w:autoSpaceDE w:val="0"/>
        <w:autoSpaceDN w:val="0"/>
        <w:adjustRightInd w:val="0"/>
        <w:spacing w:line="276" w:lineRule="auto"/>
        <w:rPr>
          <w:rFonts w:ascii="Arial" w:hAnsi="Arial" w:cs="Arial"/>
          <w:b/>
          <w:szCs w:val="18"/>
        </w:rPr>
      </w:pPr>
    </w:p>
    <w:p w14:paraId="6504993B" w14:textId="78084A1C" w:rsidR="00E32441" w:rsidRPr="00AC1FCC" w:rsidRDefault="00590650" w:rsidP="00590650">
      <w:pPr>
        <w:widowControl w:val="0"/>
        <w:autoSpaceDE w:val="0"/>
        <w:autoSpaceDN w:val="0"/>
        <w:adjustRightInd w:val="0"/>
        <w:spacing w:line="276" w:lineRule="auto"/>
        <w:rPr>
          <w:rFonts w:ascii="Arial" w:hAnsi="Arial" w:cs="Arial"/>
          <w:b/>
          <w:sz w:val="20"/>
          <w:szCs w:val="20"/>
        </w:rPr>
      </w:pPr>
      <w:r>
        <w:rPr>
          <w:rFonts w:ascii="Arial" w:hAnsi="Arial" w:cs="Arial"/>
          <w:b/>
          <w:sz w:val="20"/>
          <w:szCs w:val="20"/>
        </w:rPr>
        <w:t>KUSTANNU</w:t>
      </w:r>
      <w:r w:rsidR="00F16A88">
        <w:rPr>
          <w:rFonts w:ascii="Arial" w:hAnsi="Arial" w:cs="Arial"/>
          <w:b/>
          <w:sz w:val="20"/>
          <w:szCs w:val="20"/>
        </w:rPr>
        <w:t>STEN</w:t>
      </w:r>
      <w:r>
        <w:rPr>
          <w:rFonts w:ascii="Arial" w:hAnsi="Arial" w:cs="Arial"/>
          <w:b/>
          <w:sz w:val="20"/>
          <w:szCs w:val="20"/>
        </w:rPr>
        <w:t xml:space="preserve"> KOHTUULLISUUDEN SELVITYS / </w:t>
      </w:r>
      <w:r w:rsidR="00E32441" w:rsidRPr="00AC1FCC">
        <w:rPr>
          <w:rFonts w:ascii="Arial" w:hAnsi="Arial" w:cs="Arial"/>
          <w:b/>
          <w:sz w:val="20"/>
          <w:szCs w:val="20"/>
        </w:rPr>
        <w:t>HINTA</w:t>
      </w:r>
      <w:r>
        <w:rPr>
          <w:rFonts w:ascii="Arial" w:hAnsi="Arial" w:cs="Arial"/>
          <w:b/>
          <w:sz w:val="20"/>
          <w:szCs w:val="20"/>
        </w:rPr>
        <w:t>VERTAILULOMAKE</w:t>
      </w:r>
      <w:r w:rsidR="00E32441" w:rsidRPr="00AC1FCC">
        <w:rPr>
          <w:rFonts w:ascii="Arial" w:hAnsi="Arial" w:cs="Arial"/>
          <w:b/>
          <w:sz w:val="20"/>
          <w:szCs w:val="20"/>
        </w:rPr>
        <w:t xml:space="preserve"> </w:t>
      </w:r>
    </w:p>
    <w:p w14:paraId="0BD4A34C" w14:textId="77777777" w:rsidR="00E32441" w:rsidRPr="00AC1FCC" w:rsidRDefault="00E32441" w:rsidP="00596480">
      <w:pPr>
        <w:widowControl w:val="0"/>
        <w:autoSpaceDE w:val="0"/>
        <w:autoSpaceDN w:val="0"/>
        <w:adjustRightInd w:val="0"/>
        <w:spacing w:line="276" w:lineRule="auto"/>
        <w:rPr>
          <w:rFonts w:ascii="Arial" w:hAnsi="Arial" w:cs="Arial"/>
          <w:b/>
          <w:szCs w:val="18"/>
        </w:rPr>
      </w:pPr>
    </w:p>
    <w:p w14:paraId="77855663" w14:textId="514FFBAA" w:rsidR="000C68BC" w:rsidRPr="00AC1FCC" w:rsidRDefault="000C68BC" w:rsidP="00596480">
      <w:pPr>
        <w:widowControl w:val="0"/>
        <w:autoSpaceDE w:val="0"/>
        <w:autoSpaceDN w:val="0"/>
        <w:adjustRightInd w:val="0"/>
        <w:spacing w:line="276" w:lineRule="auto"/>
        <w:rPr>
          <w:rFonts w:ascii="Arial" w:hAnsi="Arial" w:cs="Arial"/>
          <w:szCs w:val="18"/>
        </w:rPr>
      </w:pPr>
    </w:p>
    <w:tbl>
      <w:tblPr>
        <w:tblStyle w:val="TaulukkoRuudukko"/>
        <w:tblW w:w="9776" w:type="dxa"/>
        <w:tblLook w:val="04A0" w:firstRow="1" w:lastRow="0" w:firstColumn="1" w:lastColumn="0" w:noHBand="0" w:noVBand="1"/>
      </w:tblPr>
      <w:tblGrid>
        <w:gridCol w:w="3539"/>
        <w:gridCol w:w="6237"/>
      </w:tblGrid>
      <w:tr w:rsidR="000C68BC" w:rsidRPr="002D6A57" w14:paraId="38FF9DA5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34A73C7D" w14:textId="5AF7CF0A" w:rsidR="000C68BC" w:rsidRPr="002D6A57" w:rsidRDefault="000C68BC" w:rsidP="00596480">
            <w:pPr>
              <w:widowControl w:val="0"/>
              <w:autoSpaceDE w:val="0"/>
              <w:autoSpaceDN w:val="0"/>
              <w:adjustRightInd w:val="0"/>
              <w:spacing w:line="276" w:lineRule="auto"/>
              <w:rPr>
                <w:rFonts w:ascii="Arial" w:hAnsi="Arial" w:cs="Arial"/>
                <w:b/>
                <w:szCs w:val="18"/>
              </w:rPr>
            </w:pPr>
            <w:r w:rsidRPr="002D6A57">
              <w:rPr>
                <w:rFonts w:ascii="Arial" w:hAnsi="Arial" w:cs="Arial"/>
                <w:b/>
                <w:szCs w:val="18"/>
              </w:rPr>
              <w:t>Hakijan nimi:</w:t>
            </w:r>
          </w:p>
        </w:tc>
        <w:tc>
          <w:tcPr>
            <w:tcW w:w="6237" w:type="dxa"/>
          </w:tcPr>
          <w:p w14:paraId="0EC8660C" w14:textId="206287C7" w:rsidR="000C68BC" w:rsidRPr="002D6A57" w:rsidRDefault="000C68BC" w:rsidP="00596480">
            <w:pPr>
              <w:widowControl w:val="0"/>
              <w:autoSpaceDE w:val="0"/>
              <w:autoSpaceDN w:val="0"/>
              <w:adjustRightInd w:val="0"/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41424B90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414FA120" w14:textId="18C30455" w:rsidR="000C68BC" w:rsidRPr="002D6A57" w:rsidRDefault="000C68BC" w:rsidP="00596480">
            <w:pPr>
              <w:widowControl w:val="0"/>
              <w:autoSpaceDE w:val="0"/>
              <w:autoSpaceDN w:val="0"/>
              <w:adjustRightInd w:val="0"/>
              <w:spacing w:line="276" w:lineRule="auto"/>
              <w:rPr>
                <w:rFonts w:ascii="Arial" w:hAnsi="Arial" w:cs="Arial"/>
                <w:b/>
                <w:szCs w:val="18"/>
              </w:rPr>
            </w:pPr>
            <w:r w:rsidRPr="002D6A57">
              <w:rPr>
                <w:rFonts w:ascii="Arial" w:hAnsi="Arial" w:cs="Arial"/>
                <w:b/>
                <w:szCs w:val="18"/>
              </w:rPr>
              <w:t>Hankkeen nimi:</w:t>
            </w:r>
          </w:p>
        </w:tc>
        <w:tc>
          <w:tcPr>
            <w:tcW w:w="6237" w:type="dxa"/>
          </w:tcPr>
          <w:p w14:paraId="26E52ED4" w14:textId="77777777" w:rsidR="000C68BC" w:rsidRPr="002D6A57" w:rsidRDefault="000C68BC" w:rsidP="00596480">
            <w:pPr>
              <w:widowControl w:val="0"/>
              <w:autoSpaceDE w:val="0"/>
              <w:autoSpaceDN w:val="0"/>
              <w:adjustRightInd w:val="0"/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0A4E22BD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2759B745" w14:textId="0CF8C450" w:rsidR="000C68BC" w:rsidRPr="002D6A57" w:rsidRDefault="000C68BC" w:rsidP="00596480">
            <w:pPr>
              <w:widowControl w:val="0"/>
              <w:autoSpaceDE w:val="0"/>
              <w:autoSpaceDN w:val="0"/>
              <w:adjustRightInd w:val="0"/>
              <w:spacing w:line="276" w:lineRule="auto"/>
              <w:rPr>
                <w:rFonts w:ascii="Arial" w:hAnsi="Arial" w:cs="Arial"/>
                <w:b/>
                <w:szCs w:val="18"/>
              </w:rPr>
            </w:pPr>
            <w:r w:rsidRPr="002D6A57">
              <w:rPr>
                <w:rFonts w:ascii="Arial" w:hAnsi="Arial" w:cs="Arial"/>
                <w:b/>
                <w:szCs w:val="18"/>
              </w:rPr>
              <w:t>Hankittava tavara tai palvelu</w:t>
            </w:r>
            <w:r w:rsidR="00E126AD" w:rsidRPr="002D6A57">
              <w:rPr>
                <w:rFonts w:ascii="Arial" w:hAnsi="Arial" w:cs="Arial"/>
                <w:b/>
                <w:szCs w:val="18"/>
              </w:rPr>
              <w:t>:</w:t>
            </w:r>
          </w:p>
        </w:tc>
        <w:tc>
          <w:tcPr>
            <w:tcW w:w="6237" w:type="dxa"/>
          </w:tcPr>
          <w:p w14:paraId="37D89162" w14:textId="77777777" w:rsidR="000C68BC" w:rsidRPr="002D6A57" w:rsidRDefault="000C68BC" w:rsidP="00596480">
            <w:pPr>
              <w:widowControl w:val="0"/>
              <w:autoSpaceDE w:val="0"/>
              <w:autoSpaceDN w:val="0"/>
              <w:adjustRightInd w:val="0"/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</w:tbl>
    <w:p w14:paraId="5BF0DF26" w14:textId="77777777" w:rsidR="00053C90" w:rsidRPr="002D6A57" w:rsidRDefault="00053C90" w:rsidP="00596480">
      <w:pPr>
        <w:spacing w:line="276" w:lineRule="auto"/>
        <w:rPr>
          <w:rFonts w:ascii="Arial" w:hAnsi="Arial" w:cs="Arial"/>
          <w:szCs w:val="18"/>
        </w:rPr>
      </w:pPr>
    </w:p>
    <w:tbl>
      <w:tblPr>
        <w:tblStyle w:val="TaulukkoRuudukko"/>
        <w:tblW w:w="9776" w:type="dxa"/>
        <w:tblLook w:val="04A0" w:firstRow="1" w:lastRow="0" w:firstColumn="1" w:lastColumn="0" w:noHBand="0" w:noVBand="1"/>
      </w:tblPr>
      <w:tblGrid>
        <w:gridCol w:w="3539"/>
        <w:gridCol w:w="3827"/>
        <w:gridCol w:w="1276"/>
        <w:gridCol w:w="1134"/>
      </w:tblGrid>
      <w:tr w:rsidR="000C68BC" w:rsidRPr="002D6A57" w14:paraId="092C9B10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2E3F3E83" w14:textId="0E1C9CE3" w:rsidR="000C68BC" w:rsidRPr="002D6A57" w:rsidRDefault="00DA3589" w:rsidP="00596480">
            <w:pPr>
              <w:spacing w:line="276" w:lineRule="auto"/>
              <w:rPr>
                <w:rFonts w:ascii="Arial" w:hAnsi="Arial" w:cs="Arial"/>
                <w:b/>
                <w:szCs w:val="18"/>
              </w:rPr>
            </w:pPr>
            <w:r w:rsidRPr="002D6A57">
              <w:rPr>
                <w:rFonts w:ascii="Arial" w:hAnsi="Arial" w:cs="Arial"/>
                <w:b/>
                <w:szCs w:val="18"/>
              </w:rPr>
              <w:t>Vaihtoehto</w:t>
            </w:r>
            <w:r w:rsidR="000C68BC" w:rsidRPr="002D6A57">
              <w:rPr>
                <w:rFonts w:ascii="Arial" w:hAnsi="Arial" w:cs="Arial"/>
                <w:b/>
                <w:szCs w:val="18"/>
              </w:rPr>
              <w:t xml:space="preserve"> 1</w:t>
            </w:r>
          </w:p>
        </w:tc>
        <w:tc>
          <w:tcPr>
            <w:tcW w:w="6237" w:type="dxa"/>
            <w:gridSpan w:val="3"/>
          </w:tcPr>
          <w:p w14:paraId="4B4DF7EA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688BE3A3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0F455A21" w14:textId="1A3E8E9C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Liikkeen</w:t>
            </w:r>
            <w:r w:rsidR="00F53D9F" w:rsidRPr="002D6A57">
              <w:rPr>
                <w:rFonts w:ascii="Arial" w:hAnsi="Arial" w:cs="Arial"/>
                <w:szCs w:val="18"/>
              </w:rPr>
              <w:t xml:space="preserve"> </w:t>
            </w:r>
            <w:r w:rsidRPr="002D6A57">
              <w:rPr>
                <w:rFonts w:ascii="Arial" w:hAnsi="Arial" w:cs="Arial"/>
                <w:szCs w:val="18"/>
              </w:rPr>
              <w:t>/</w:t>
            </w:r>
            <w:r w:rsidR="00F53D9F" w:rsidRPr="002D6A57">
              <w:rPr>
                <w:rFonts w:ascii="Arial" w:hAnsi="Arial" w:cs="Arial"/>
                <w:szCs w:val="18"/>
              </w:rPr>
              <w:t xml:space="preserve"> </w:t>
            </w:r>
            <w:r w:rsidRPr="002D6A57">
              <w:rPr>
                <w:rFonts w:ascii="Arial" w:hAnsi="Arial" w:cs="Arial"/>
                <w:szCs w:val="18"/>
              </w:rPr>
              <w:t>toimittajan nim</w:t>
            </w:r>
            <w:r w:rsidR="002D6A57" w:rsidRPr="002D6A57">
              <w:rPr>
                <w:rFonts w:ascii="Arial" w:hAnsi="Arial" w:cs="Arial"/>
                <w:szCs w:val="18"/>
              </w:rPr>
              <w:t>i</w:t>
            </w:r>
          </w:p>
        </w:tc>
        <w:tc>
          <w:tcPr>
            <w:tcW w:w="6237" w:type="dxa"/>
            <w:gridSpan w:val="3"/>
          </w:tcPr>
          <w:p w14:paraId="729F68FF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32007432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59A8DEB9" w14:textId="5A72F48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Kuinka tarjous pyydetty</w:t>
            </w:r>
            <w:r w:rsidR="004446B9" w:rsidRPr="002D6A57">
              <w:rPr>
                <w:rFonts w:ascii="Arial" w:hAnsi="Arial" w:cs="Arial"/>
                <w:szCs w:val="18"/>
              </w:rPr>
              <w:t xml:space="preserve"> </w:t>
            </w:r>
            <w:r w:rsidR="00DA3589" w:rsidRPr="002D6A57">
              <w:rPr>
                <w:rFonts w:ascii="Arial" w:hAnsi="Arial" w:cs="Arial"/>
                <w:szCs w:val="18"/>
              </w:rPr>
              <w:t>/ hintataso selvitetty</w:t>
            </w:r>
            <w:r w:rsidRPr="002D6A57">
              <w:rPr>
                <w:rFonts w:ascii="Arial" w:hAnsi="Arial" w:cs="Arial"/>
                <w:szCs w:val="18"/>
              </w:rPr>
              <w:t>?</w:t>
            </w:r>
            <w:r w:rsidR="00F16A88">
              <w:rPr>
                <w:rFonts w:ascii="Arial" w:hAnsi="Arial" w:cs="Arial"/>
                <w:szCs w:val="18"/>
              </w:rPr>
              <w:t xml:space="preserve"> (esim.puhelin, s-posti, internet)</w:t>
            </w:r>
          </w:p>
        </w:tc>
        <w:tc>
          <w:tcPr>
            <w:tcW w:w="6237" w:type="dxa"/>
            <w:gridSpan w:val="3"/>
          </w:tcPr>
          <w:p w14:paraId="3E75385F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53D4232C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56767A47" w14:textId="6485B4B0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Tarjottu hinta</w:t>
            </w:r>
            <w:r w:rsidR="00DA3589" w:rsidRPr="002D6A57">
              <w:rPr>
                <w:rFonts w:ascii="Arial" w:hAnsi="Arial" w:cs="Arial"/>
                <w:szCs w:val="18"/>
              </w:rPr>
              <w:t xml:space="preserve"> €, alv. 0 %</w:t>
            </w:r>
          </w:p>
        </w:tc>
        <w:tc>
          <w:tcPr>
            <w:tcW w:w="6237" w:type="dxa"/>
            <w:gridSpan w:val="3"/>
          </w:tcPr>
          <w:p w14:paraId="1A3DE703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596480" w:rsidRPr="002D6A57" w14:paraId="749B7B14" w14:textId="77777777" w:rsidTr="00596480">
        <w:tc>
          <w:tcPr>
            <w:tcW w:w="3539" w:type="dxa"/>
            <w:shd w:val="clear" w:color="auto" w:fill="D9D9D9" w:themeFill="background1" w:themeFillShade="D9"/>
          </w:tcPr>
          <w:p w14:paraId="0C563AF6" w14:textId="1C57D4DA" w:rsidR="00596480" w:rsidRPr="002D6A57" w:rsidRDefault="00DA3589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Tarjouksen pyytäjä</w:t>
            </w:r>
          </w:p>
        </w:tc>
        <w:tc>
          <w:tcPr>
            <w:tcW w:w="3827" w:type="dxa"/>
          </w:tcPr>
          <w:p w14:paraId="31C5882B" w14:textId="77777777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  <w:tc>
          <w:tcPr>
            <w:tcW w:w="1276" w:type="dxa"/>
            <w:shd w:val="clear" w:color="auto" w:fill="D9D9D9" w:themeFill="background1" w:themeFillShade="D9"/>
          </w:tcPr>
          <w:p w14:paraId="0205B184" w14:textId="6CB40A66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Päivämäärä:</w:t>
            </w:r>
          </w:p>
        </w:tc>
        <w:tc>
          <w:tcPr>
            <w:tcW w:w="1134" w:type="dxa"/>
          </w:tcPr>
          <w:p w14:paraId="63209907" w14:textId="07AA77E0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</w:tbl>
    <w:p w14:paraId="42AD9F47" w14:textId="34987412" w:rsidR="00F91D0F" w:rsidRPr="002D6A57" w:rsidRDefault="00F91D0F" w:rsidP="00596480">
      <w:pPr>
        <w:spacing w:line="276" w:lineRule="auto"/>
        <w:rPr>
          <w:rFonts w:ascii="Arial" w:hAnsi="Arial" w:cs="Arial"/>
          <w:szCs w:val="18"/>
        </w:rPr>
      </w:pPr>
    </w:p>
    <w:tbl>
      <w:tblPr>
        <w:tblStyle w:val="TaulukkoRuudukko"/>
        <w:tblW w:w="9776" w:type="dxa"/>
        <w:tblLook w:val="04A0" w:firstRow="1" w:lastRow="0" w:firstColumn="1" w:lastColumn="0" w:noHBand="0" w:noVBand="1"/>
      </w:tblPr>
      <w:tblGrid>
        <w:gridCol w:w="3539"/>
        <w:gridCol w:w="3827"/>
        <w:gridCol w:w="1276"/>
        <w:gridCol w:w="1134"/>
      </w:tblGrid>
      <w:tr w:rsidR="000C68BC" w:rsidRPr="002D6A57" w14:paraId="0DB3FE5D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21B583DF" w14:textId="02ACAEBA" w:rsidR="000C68BC" w:rsidRPr="002D6A57" w:rsidRDefault="00DA3589" w:rsidP="00596480">
            <w:pPr>
              <w:spacing w:line="276" w:lineRule="auto"/>
              <w:rPr>
                <w:rFonts w:ascii="Arial" w:hAnsi="Arial" w:cs="Arial"/>
                <w:b/>
                <w:szCs w:val="18"/>
              </w:rPr>
            </w:pPr>
            <w:r w:rsidRPr="002D6A57">
              <w:rPr>
                <w:rFonts w:ascii="Arial" w:hAnsi="Arial" w:cs="Arial"/>
                <w:b/>
                <w:szCs w:val="18"/>
              </w:rPr>
              <w:t>Vaihtoehto</w:t>
            </w:r>
            <w:r w:rsidR="000C68BC" w:rsidRPr="002D6A57">
              <w:rPr>
                <w:rFonts w:ascii="Arial" w:hAnsi="Arial" w:cs="Arial"/>
                <w:b/>
                <w:szCs w:val="18"/>
              </w:rPr>
              <w:t xml:space="preserve"> 2</w:t>
            </w:r>
          </w:p>
        </w:tc>
        <w:tc>
          <w:tcPr>
            <w:tcW w:w="6237" w:type="dxa"/>
            <w:gridSpan w:val="3"/>
          </w:tcPr>
          <w:p w14:paraId="4B90D123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3E7433E9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4D31F6AC" w14:textId="7B1CCE8A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Liikkeen</w:t>
            </w:r>
            <w:r w:rsidR="00F53D9F" w:rsidRPr="002D6A57">
              <w:rPr>
                <w:rFonts w:ascii="Arial" w:hAnsi="Arial" w:cs="Arial"/>
                <w:szCs w:val="18"/>
              </w:rPr>
              <w:t xml:space="preserve"> </w:t>
            </w:r>
            <w:r w:rsidRPr="002D6A57">
              <w:rPr>
                <w:rFonts w:ascii="Arial" w:hAnsi="Arial" w:cs="Arial"/>
                <w:szCs w:val="18"/>
              </w:rPr>
              <w:t>/</w:t>
            </w:r>
            <w:r w:rsidR="00F53D9F" w:rsidRPr="002D6A57">
              <w:rPr>
                <w:rFonts w:ascii="Arial" w:hAnsi="Arial" w:cs="Arial"/>
                <w:szCs w:val="18"/>
              </w:rPr>
              <w:t xml:space="preserve"> </w:t>
            </w:r>
            <w:r w:rsidRPr="002D6A57">
              <w:rPr>
                <w:rFonts w:ascii="Arial" w:hAnsi="Arial" w:cs="Arial"/>
                <w:szCs w:val="18"/>
              </w:rPr>
              <w:t>toimittajan nimi</w:t>
            </w:r>
          </w:p>
        </w:tc>
        <w:tc>
          <w:tcPr>
            <w:tcW w:w="6237" w:type="dxa"/>
            <w:gridSpan w:val="3"/>
          </w:tcPr>
          <w:p w14:paraId="10D109DE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29E8E449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0AF83635" w14:textId="0F20F80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Kuinka tarjous pyydetty</w:t>
            </w:r>
            <w:r w:rsidR="00F16A88">
              <w:rPr>
                <w:rFonts w:ascii="Arial" w:hAnsi="Arial" w:cs="Arial"/>
                <w:szCs w:val="18"/>
              </w:rPr>
              <w:t xml:space="preserve"> / hintataso selvitetty</w:t>
            </w:r>
            <w:r w:rsidRPr="002D6A57">
              <w:rPr>
                <w:rFonts w:ascii="Arial" w:hAnsi="Arial" w:cs="Arial"/>
                <w:szCs w:val="18"/>
              </w:rPr>
              <w:t>?</w:t>
            </w:r>
            <w:r w:rsidR="007A1895">
              <w:rPr>
                <w:rFonts w:ascii="Arial" w:hAnsi="Arial" w:cs="Arial"/>
                <w:szCs w:val="18"/>
              </w:rPr>
              <w:t xml:space="preserve"> (esim.puhelin, s-posti, internet)</w:t>
            </w:r>
          </w:p>
        </w:tc>
        <w:tc>
          <w:tcPr>
            <w:tcW w:w="6237" w:type="dxa"/>
            <w:gridSpan w:val="3"/>
          </w:tcPr>
          <w:p w14:paraId="6F444A72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43C51743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668A9B82" w14:textId="6AB69709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Tarjottu hint</w:t>
            </w:r>
            <w:r w:rsidR="002D6A57" w:rsidRPr="002D6A57">
              <w:rPr>
                <w:rFonts w:ascii="Arial" w:hAnsi="Arial" w:cs="Arial"/>
                <w:szCs w:val="18"/>
              </w:rPr>
              <w:t>a €, alv. 0 %</w:t>
            </w:r>
          </w:p>
        </w:tc>
        <w:tc>
          <w:tcPr>
            <w:tcW w:w="6237" w:type="dxa"/>
            <w:gridSpan w:val="3"/>
          </w:tcPr>
          <w:p w14:paraId="6E7CC601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596480" w:rsidRPr="002D6A57" w14:paraId="459C9BC6" w14:textId="77777777" w:rsidTr="00596480">
        <w:tc>
          <w:tcPr>
            <w:tcW w:w="3539" w:type="dxa"/>
            <w:shd w:val="clear" w:color="auto" w:fill="D9D9D9" w:themeFill="background1" w:themeFillShade="D9"/>
          </w:tcPr>
          <w:p w14:paraId="7B1A4BC3" w14:textId="2D1876EE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 xml:space="preserve">Tarjouksen </w:t>
            </w:r>
            <w:r w:rsidR="002D6A57" w:rsidRPr="002D6A57">
              <w:rPr>
                <w:rFonts w:ascii="Arial" w:hAnsi="Arial" w:cs="Arial"/>
                <w:szCs w:val="18"/>
              </w:rPr>
              <w:t>pyytäjä</w:t>
            </w:r>
          </w:p>
        </w:tc>
        <w:tc>
          <w:tcPr>
            <w:tcW w:w="3827" w:type="dxa"/>
          </w:tcPr>
          <w:p w14:paraId="7468AEA5" w14:textId="77777777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  <w:tc>
          <w:tcPr>
            <w:tcW w:w="1276" w:type="dxa"/>
            <w:shd w:val="clear" w:color="auto" w:fill="D9D9D9" w:themeFill="background1" w:themeFillShade="D9"/>
          </w:tcPr>
          <w:p w14:paraId="6F00D877" w14:textId="15A39C96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Päivämäärä:</w:t>
            </w:r>
          </w:p>
        </w:tc>
        <w:tc>
          <w:tcPr>
            <w:tcW w:w="1134" w:type="dxa"/>
          </w:tcPr>
          <w:p w14:paraId="3AD983A8" w14:textId="039E8BDF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</w:tbl>
    <w:p w14:paraId="57A9A1EA" w14:textId="527E5C6C" w:rsidR="000C68BC" w:rsidRPr="002D6A57" w:rsidRDefault="000C68BC" w:rsidP="00596480">
      <w:pPr>
        <w:spacing w:line="276" w:lineRule="auto"/>
        <w:rPr>
          <w:rFonts w:ascii="Arial" w:hAnsi="Arial" w:cs="Arial"/>
          <w:szCs w:val="18"/>
        </w:rPr>
      </w:pPr>
    </w:p>
    <w:tbl>
      <w:tblPr>
        <w:tblStyle w:val="TaulukkoRuudukko"/>
        <w:tblW w:w="9776" w:type="dxa"/>
        <w:tblLook w:val="04A0" w:firstRow="1" w:lastRow="0" w:firstColumn="1" w:lastColumn="0" w:noHBand="0" w:noVBand="1"/>
      </w:tblPr>
      <w:tblGrid>
        <w:gridCol w:w="3539"/>
        <w:gridCol w:w="3827"/>
        <w:gridCol w:w="1276"/>
        <w:gridCol w:w="1134"/>
      </w:tblGrid>
      <w:tr w:rsidR="000C68BC" w:rsidRPr="002D6A57" w14:paraId="141C1356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7AF99EB2" w14:textId="03B8DFB3" w:rsidR="000C68BC" w:rsidRPr="002D6A57" w:rsidRDefault="00DA3589" w:rsidP="00596480">
            <w:pPr>
              <w:spacing w:line="276" w:lineRule="auto"/>
              <w:rPr>
                <w:rFonts w:ascii="Arial" w:hAnsi="Arial" w:cs="Arial"/>
                <w:b/>
                <w:szCs w:val="18"/>
              </w:rPr>
            </w:pPr>
            <w:r w:rsidRPr="002D6A57">
              <w:rPr>
                <w:rFonts w:ascii="Arial" w:hAnsi="Arial" w:cs="Arial"/>
                <w:b/>
                <w:szCs w:val="18"/>
              </w:rPr>
              <w:t>Vaihtoehto</w:t>
            </w:r>
            <w:r w:rsidR="000C68BC" w:rsidRPr="002D6A57">
              <w:rPr>
                <w:rFonts w:ascii="Arial" w:hAnsi="Arial" w:cs="Arial"/>
                <w:b/>
                <w:szCs w:val="18"/>
              </w:rPr>
              <w:t xml:space="preserve"> 3</w:t>
            </w:r>
          </w:p>
        </w:tc>
        <w:tc>
          <w:tcPr>
            <w:tcW w:w="6237" w:type="dxa"/>
            <w:gridSpan w:val="3"/>
          </w:tcPr>
          <w:p w14:paraId="554A07DA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5BC95CB2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141E7541" w14:textId="332DB245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Liikkeen</w:t>
            </w:r>
            <w:r w:rsidR="00F53D9F" w:rsidRPr="002D6A57">
              <w:rPr>
                <w:rFonts w:ascii="Arial" w:hAnsi="Arial" w:cs="Arial"/>
                <w:szCs w:val="18"/>
              </w:rPr>
              <w:t xml:space="preserve"> </w:t>
            </w:r>
            <w:r w:rsidRPr="002D6A57">
              <w:rPr>
                <w:rFonts w:ascii="Arial" w:hAnsi="Arial" w:cs="Arial"/>
                <w:szCs w:val="18"/>
              </w:rPr>
              <w:t>/</w:t>
            </w:r>
            <w:r w:rsidR="00F53D9F" w:rsidRPr="002D6A57">
              <w:rPr>
                <w:rFonts w:ascii="Arial" w:hAnsi="Arial" w:cs="Arial"/>
                <w:szCs w:val="18"/>
              </w:rPr>
              <w:t xml:space="preserve"> </w:t>
            </w:r>
            <w:r w:rsidRPr="002D6A57">
              <w:rPr>
                <w:rFonts w:ascii="Arial" w:hAnsi="Arial" w:cs="Arial"/>
                <w:szCs w:val="18"/>
              </w:rPr>
              <w:t>toimittajan nimi</w:t>
            </w:r>
          </w:p>
        </w:tc>
        <w:tc>
          <w:tcPr>
            <w:tcW w:w="6237" w:type="dxa"/>
            <w:gridSpan w:val="3"/>
          </w:tcPr>
          <w:p w14:paraId="6F84FC20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17D5EFEC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56F60948" w14:textId="5855D3CC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Kuinka tarjous pyydetty</w:t>
            </w:r>
            <w:r w:rsidR="00F16A88">
              <w:rPr>
                <w:rFonts w:ascii="Arial" w:hAnsi="Arial" w:cs="Arial"/>
                <w:szCs w:val="18"/>
              </w:rPr>
              <w:t xml:space="preserve"> / hintataso selvitetty</w:t>
            </w:r>
            <w:r w:rsidRPr="002D6A57">
              <w:rPr>
                <w:rFonts w:ascii="Arial" w:hAnsi="Arial" w:cs="Arial"/>
                <w:szCs w:val="18"/>
              </w:rPr>
              <w:t>?</w:t>
            </w:r>
            <w:r w:rsidR="007A1895">
              <w:rPr>
                <w:rFonts w:ascii="Arial" w:hAnsi="Arial" w:cs="Arial"/>
                <w:szCs w:val="18"/>
              </w:rPr>
              <w:t xml:space="preserve"> (esim.puhelin, s-posti, internet)</w:t>
            </w:r>
          </w:p>
        </w:tc>
        <w:tc>
          <w:tcPr>
            <w:tcW w:w="6237" w:type="dxa"/>
            <w:gridSpan w:val="3"/>
          </w:tcPr>
          <w:p w14:paraId="37CEE939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0C68BC" w:rsidRPr="002D6A57" w14:paraId="0B41A5FE" w14:textId="77777777" w:rsidTr="0027359B">
        <w:tc>
          <w:tcPr>
            <w:tcW w:w="3539" w:type="dxa"/>
            <w:shd w:val="clear" w:color="auto" w:fill="D9D9D9" w:themeFill="background1" w:themeFillShade="D9"/>
          </w:tcPr>
          <w:p w14:paraId="0561FDC4" w14:textId="458BDFBA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Tarjottu hinta</w:t>
            </w:r>
            <w:r w:rsidR="002D6A57" w:rsidRPr="002D6A57">
              <w:rPr>
                <w:rFonts w:ascii="Arial" w:hAnsi="Arial" w:cs="Arial"/>
                <w:szCs w:val="18"/>
              </w:rPr>
              <w:t xml:space="preserve"> €, alv. 0 %</w:t>
            </w:r>
          </w:p>
        </w:tc>
        <w:tc>
          <w:tcPr>
            <w:tcW w:w="6237" w:type="dxa"/>
            <w:gridSpan w:val="3"/>
          </w:tcPr>
          <w:p w14:paraId="1B50F131" w14:textId="77777777" w:rsidR="000C68BC" w:rsidRPr="002D6A57" w:rsidRDefault="000C68BC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  <w:tr w:rsidR="00596480" w:rsidRPr="002D6A57" w14:paraId="7F7F0217" w14:textId="77777777" w:rsidTr="00596480">
        <w:tc>
          <w:tcPr>
            <w:tcW w:w="3539" w:type="dxa"/>
            <w:shd w:val="clear" w:color="auto" w:fill="D9D9D9" w:themeFill="background1" w:themeFillShade="D9"/>
          </w:tcPr>
          <w:p w14:paraId="7089B5CC" w14:textId="6E1E7311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 xml:space="preserve">Tarjouksen </w:t>
            </w:r>
            <w:r w:rsidR="002D6A57" w:rsidRPr="002D6A57">
              <w:rPr>
                <w:rFonts w:ascii="Arial" w:hAnsi="Arial" w:cs="Arial"/>
                <w:szCs w:val="18"/>
              </w:rPr>
              <w:t>pyytäjä</w:t>
            </w:r>
          </w:p>
        </w:tc>
        <w:tc>
          <w:tcPr>
            <w:tcW w:w="3827" w:type="dxa"/>
          </w:tcPr>
          <w:p w14:paraId="615F3AF2" w14:textId="77777777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  <w:tc>
          <w:tcPr>
            <w:tcW w:w="1276" w:type="dxa"/>
            <w:shd w:val="clear" w:color="auto" w:fill="D9D9D9" w:themeFill="background1" w:themeFillShade="D9"/>
          </w:tcPr>
          <w:p w14:paraId="1D654B2E" w14:textId="40BADB51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  <w:r w:rsidRPr="002D6A57">
              <w:rPr>
                <w:rFonts w:ascii="Arial" w:hAnsi="Arial" w:cs="Arial"/>
                <w:szCs w:val="18"/>
              </w:rPr>
              <w:t>Päivämäärä:</w:t>
            </w:r>
          </w:p>
        </w:tc>
        <w:tc>
          <w:tcPr>
            <w:tcW w:w="1134" w:type="dxa"/>
          </w:tcPr>
          <w:p w14:paraId="6E10399C" w14:textId="43384942" w:rsidR="00596480" w:rsidRPr="002D6A57" w:rsidRDefault="00596480" w:rsidP="00596480">
            <w:pPr>
              <w:spacing w:line="276" w:lineRule="auto"/>
              <w:rPr>
                <w:rFonts w:ascii="Arial" w:hAnsi="Arial" w:cs="Arial"/>
                <w:szCs w:val="18"/>
              </w:rPr>
            </w:pPr>
          </w:p>
        </w:tc>
      </w:tr>
    </w:tbl>
    <w:p w14:paraId="54AC8F13" w14:textId="38A3F8C0" w:rsidR="000C68BC" w:rsidRDefault="000C68BC" w:rsidP="00596480">
      <w:pPr>
        <w:spacing w:line="276" w:lineRule="auto"/>
        <w:rPr>
          <w:rFonts w:ascii="Ubuntu" w:hAnsi="Ubuntu"/>
        </w:rPr>
      </w:pPr>
    </w:p>
    <w:p w14:paraId="058AB844" w14:textId="247F34C6" w:rsidR="000C68BC" w:rsidRPr="00DA3589" w:rsidRDefault="000C68BC" w:rsidP="00596480">
      <w:pPr>
        <w:spacing w:line="276" w:lineRule="auto"/>
        <w:rPr>
          <w:rFonts w:ascii="Arial" w:hAnsi="Arial" w:cs="Arial"/>
          <w:b/>
        </w:rPr>
      </w:pPr>
      <w:r w:rsidRPr="00DA3589">
        <w:rPr>
          <w:rFonts w:ascii="Arial" w:hAnsi="Arial" w:cs="Arial"/>
          <w:b/>
        </w:rPr>
        <w:t>VALINTA</w:t>
      </w:r>
      <w:r w:rsidR="002767FC" w:rsidRPr="00DA3589">
        <w:rPr>
          <w:rFonts w:ascii="Arial" w:hAnsi="Arial" w:cs="Arial"/>
          <w:b/>
        </w:rPr>
        <w:t>PERUSTEET JA VALINTA</w:t>
      </w:r>
    </w:p>
    <w:p w14:paraId="5277A3F9" w14:textId="3E8FE1C4" w:rsidR="000C68BC" w:rsidRPr="00DA3589" w:rsidRDefault="000C68BC" w:rsidP="00596480">
      <w:pPr>
        <w:spacing w:line="276" w:lineRule="auto"/>
        <w:rPr>
          <w:rFonts w:ascii="Arial" w:hAnsi="Arial" w:cs="Arial"/>
        </w:rPr>
      </w:pPr>
    </w:p>
    <w:tbl>
      <w:tblPr>
        <w:tblStyle w:val="TaulukkoRuudukko"/>
        <w:tblW w:w="9776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Look w:val="04A0" w:firstRow="1" w:lastRow="0" w:firstColumn="1" w:lastColumn="0" w:noHBand="0" w:noVBand="1"/>
      </w:tblPr>
      <w:tblGrid>
        <w:gridCol w:w="1413"/>
        <w:gridCol w:w="425"/>
        <w:gridCol w:w="3827"/>
        <w:gridCol w:w="426"/>
        <w:gridCol w:w="3685"/>
      </w:tblGrid>
      <w:tr w:rsidR="002767FC" w:rsidRPr="00DA3589" w14:paraId="4A4E38A1" w14:textId="0187AED4" w:rsidTr="004E485A">
        <w:tc>
          <w:tcPr>
            <w:tcW w:w="9776" w:type="dxa"/>
            <w:gridSpan w:val="5"/>
            <w:shd w:val="clear" w:color="auto" w:fill="D9D9D9" w:themeFill="background1" w:themeFillShade="D9"/>
          </w:tcPr>
          <w:p w14:paraId="4D4AB742" w14:textId="0839E29B" w:rsidR="002767FC" w:rsidRPr="00DA3589" w:rsidRDefault="002767FC" w:rsidP="00596480">
            <w:pPr>
              <w:spacing w:line="276" w:lineRule="auto"/>
              <w:rPr>
                <w:rFonts w:ascii="Arial" w:hAnsi="Arial" w:cs="Arial"/>
                <w:b/>
              </w:rPr>
            </w:pPr>
            <w:r w:rsidRPr="00DA3589">
              <w:rPr>
                <w:rFonts w:ascii="Arial" w:hAnsi="Arial" w:cs="Arial"/>
                <w:b/>
              </w:rPr>
              <w:t>Tarjolla olevien vaihtoehtojen vertailuperusteet:</w:t>
            </w:r>
          </w:p>
        </w:tc>
      </w:tr>
      <w:tr w:rsidR="00056554" w:rsidRPr="00DA3589" w14:paraId="2DBF5305" w14:textId="46653A51" w:rsidTr="004E485A">
        <w:tc>
          <w:tcPr>
            <w:tcW w:w="1413" w:type="dxa"/>
            <w:tcBorders>
              <w:right w:val="single" w:sz="4" w:space="0" w:color="auto"/>
            </w:tcBorders>
          </w:tcPr>
          <w:p w14:paraId="35EE83EE" w14:textId="452658C1" w:rsidR="00056554" w:rsidRPr="00DA3589" w:rsidRDefault="00056554" w:rsidP="00596480">
            <w:pPr>
              <w:pStyle w:val="Luettelokappale"/>
              <w:numPr>
                <w:ilvl w:val="0"/>
                <w:numId w:val="1"/>
              </w:numPr>
              <w:spacing w:line="276" w:lineRule="auto"/>
              <w:rPr>
                <w:rFonts w:ascii="Arial" w:hAnsi="Arial" w:cs="Arial"/>
                <w:b/>
              </w:rPr>
            </w:pPr>
            <w:r w:rsidRPr="00DA3589">
              <w:rPr>
                <w:rFonts w:ascii="Arial" w:hAnsi="Arial" w:cs="Arial"/>
                <w:b/>
              </w:rPr>
              <w:t>Valitaa</w:t>
            </w:r>
            <w:r w:rsidR="00006041">
              <w:rPr>
                <w:rFonts w:ascii="Arial" w:hAnsi="Arial" w:cs="Arial"/>
                <w:b/>
              </w:rPr>
              <w:t>n</w:t>
            </w:r>
            <w:r w:rsidRPr="00DA3589">
              <w:rPr>
                <w:rFonts w:ascii="Arial" w:hAnsi="Arial" w:cs="Arial"/>
                <w:b/>
              </w:rPr>
              <w:t xml:space="preserve"> </w:t>
            </w: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A481768" w14:textId="1B27C6BD" w:rsidR="00056554" w:rsidRPr="00DA3589" w:rsidRDefault="00056554" w:rsidP="00596480">
            <w:pPr>
              <w:spacing w:line="276" w:lineRule="auto"/>
              <w:jc w:val="center"/>
              <w:rPr>
                <w:rFonts w:ascii="Arial" w:hAnsi="Arial" w:cs="Arial"/>
              </w:rPr>
            </w:pPr>
          </w:p>
        </w:tc>
        <w:tc>
          <w:tcPr>
            <w:tcW w:w="7938" w:type="dxa"/>
            <w:gridSpan w:val="3"/>
            <w:tcBorders>
              <w:left w:val="single" w:sz="4" w:space="0" w:color="auto"/>
            </w:tcBorders>
          </w:tcPr>
          <w:p w14:paraId="347B047A" w14:textId="25FB8350" w:rsidR="00056554" w:rsidRPr="00DA3589" w:rsidRDefault="00056554" w:rsidP="00596480">
            <w:pPr>
              <w:spacing w:line="276" w:lineRule="auto"/>
              <w:rPr>
                <w:rFonts w:ascii="Arial" w:hAnsi="Arial" w:cs="Arial"/>
                <w:b/>
              </w:rPr>
            </w:pPr>
            <w:r w:rsidRPr="00DA3589">
              <w:rPr>
                <w:rFonts w:ascii="Arial" w:hAnsi="Arial" w:cs="Arial"/>
                <w:b/>
              </w:rPr>
              <w:t>edullisin tarjolla oleva vaihtoehto</w:t>
            </w:r>
          </w:p>
        </w:tc>
      </w:tr>
      <w:tr w:rsidR="002767FC" w:rsidRPr="006E71DB" w14:paraId="4925C914" w14:textId="77777777" w:rsidTr="004E485A">
        <w:tc>
          <w:tcPr>
            <w:tcW w:w="9776" w:type="dxa"/>
            <w:gridSpan w:val="5"/>
          </w:tcPr>
          <w:p w14:paraId="3E1BBCC6" w14:textId="379C70E5" w:rsidR="002767FC" w:rsidRPr="00DA3589" w:rsidRDefault="002767FC" w:rsidP="00596480">
            <w:pPr>
              <w:pStyle w:val="Luettelokappale"/>
              <w:numPr>
                <w:ilvl w:val="0"/>
                <w:numId w:val="1"/>
              </w:numPr>
              <w:spacing w:line="276" w:lineRule="auto"/>
              <w:rPr>
                <w:rFonts w:ascii="Arial" w:hAnsi="Arial" w:cs="Arial"/>
                <w:b/>
              </w:rPr>
            </w:pPr>
            <w:r w:rsidRPr="00DA3589">
              <w:rPr>
                <w:rFonts w:ascii="Arial" w:hAnsi="Arial" w:cs="Arial"/>
                <w:b/>
              </w:rPr>
              <w:t>Valitaan kokonaistaloudellisesti edullisin vaihtoehto, jolloin hinnan lisäksi on painotettu seuraavia ehtoja:</w:t>
            </w:r>
          </w:p>
        </w:tc>
      </w:tr>
      <w:tr w:rsidR="002767FC" w:rsidRPr="006E71DB" w14:paraId="220BF804" w14:textId="6E6787FF" w:rsidTr="004E485A">
        <w:trPr>
          <w:trHeight w:val="213"/>
        </w:trPr>
        <w:tc>
          <w:tcPr>
            <w:tcW w:w="1413" w:type="dxa"/>
            <w:tcBorders>
              <w:right w:val="single" w:sz="4" w:space="0" w:color="auto"/>
            </w:tcBorders>
          </w:tcPr>
          <w:p w14:paraId="47037335" w14:textId="0EA1C879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678FFE" w14:textId="7DFF04F5" w:rsidR="00056554" w:rsidRPr="00DA3589" w:rsidRDefault="00056554" w:rsidP="004E485A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3827" w:type="dxa"/>
            <w:tcBorders>
              <w:left w:val="single" w:sz="4" w:space="0" w:color="auto"/>
              <w:right w:val="single" w:sz="4" w:space="0" w:color="auto"/>
            </w:tcBorders>
          </w:tcPr>
          <w:p w14:paraId="749F185D" w14:textId="2FFEA997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laatu</w:t>
            </w:r>
          </w:p>
        </w:tc>
        <w:tc>
          <w:tcPr>
            <w:tcW w:w="4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A12CDE8" w14:textId="77777777" w:rsidR="00056554" w:rsidRPr="00DA3589" w:rsidRDefault="00056554" w:rsidP="004E485A">
            <w:pPr>
              <w:spacing w:line="276" w:lineRule="auto"/>
              <w:jc w:val="center"/>
              <w:rPr>
                <w:rFonts w:ascii="Arial" w:hAnsi="Arial" w:cs="Arial"/>
              </w:rPr>
            </w:pPr>
          </w:p>
        </w:tc>
        <w:tc>
          <w:tcPr>
            <w:tcW w:w="3685" w:type="dxa"/>
            <w:tcBorders>
              <w:left w:val="single" w:sz="4" w:space="0" w:color="auto"/>
            </w:tcBorders>
          </w:tcPr>
          <w:p w14:paraId="14D92D03" w14:textId="556FBBF5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mynniin jälkeiset palvelut ja tekninen tuki</w:t>
            </w:r>
          </w:p>
        </w:tc>
      </w:tr>
      <w:tr w:rsidR="002767FC" w:rsidRPr="00DA3589" w14:paraId="0012ADF7" w14:textId="6AA08ACD" w:rsidTr="004E485A">
        <w:tc>
          <w:tcPr>
            <w:tcW w:w="1413" w:type="dxa"/>
            <w:tcBorders>
              <w:right w:val="single" w:sz="4" w:space="0" w:color="auto"/>
            </w:tcBorders>
          </w:tcPr>
          <w:p w14:paraId="403664C8" w14:textId="77777777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C51065" w14:textId="77777777" w:rsidR="00056554" w:rsidRPr="00DA3589" w:rsidRDefault="00056554" w:rsidP="004E485A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3827" w:type="dxa"/>
            <w:tcBorders>
              <w:left w:val="single" w:sz="4" w:space="0" w:color="auto"/>
              <w:right w:val="single" w:sz="4" w:space="0" w:color="auto"/>
            </w:tcBorders>
          </w:tcPr>
          <w:p w14:paraId="60F20869" w14:textId="3316FD9E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asiantuntemus</w:t>
            </w:r>
          </w:p>
        </w:tc>
        <w:tc>
          <w:tcPr>
            <w:tcW w:w="4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938BA14" w14:textId="77777777" w:rsidR="00056554" w:rsidRPr="00DA3589" w:rsidRDefault="00056554" w:rsidP="004E485A">
            <w:pPr>
              <w:spacing w:line="276" w:lineRule="auto"/>
              <w:jc w:val="center"/>
              <w:rPr>
                <w:rFonts w:ascii="Arial" w:hAnsi="Arial" w:cs="Arial"/>
              </w:rPr>
            </w:pPr>
          </w:p>
        </w:tc>
        <w:tc>
          <w:tcPr>
            <w:tcW w:w="3685" w:type="dxa"/>
            <w:tcBorders>
              <w:left w:val="single" w:sz="4" w:space="0" w:color="auto"/>
            </w:tcBorders>
          </w:tcPr>
          <w:p w14:paraId="2BF9DBF3" w14:textId="27E94D1A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huoltopalvelut</w:t>
            </w:r>
          </w:p>
        </w:tc>
      </w:tr>
      <w:tr w:rsidR="002767FC" w:rsidRPr="00DA3589" w14:paraId="4E333241" w14:textId="2B77CE53" w:rsidTr="004E485A">
        <w:tc>
          <w:tcPr>
            <w:tcW w:w="1413" w:type="dxa"/>
            <w:tcBorders>
              <w:right w:val="single" w:sz="4" w:space="0" w:color="auto"/>
            </w:tcBorders>
          </w:tcPr>
          <w:p w14:paraId="6567F236" w14:textId="77777777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C3DE87" w14:textId="77777777" w:rsidR="00056554" w:rsidRPr="00DA3589" w:rsidRDefault="00056554" w:rsidP="004E485A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3827" w:type="dxa"/>
            <w:tcBorders>
              <w:left w:val="single" w:sz="4" w:space="0" w:color="auto"/>
              <w:right w:val="single" w:sz="4" w:space="0" w:color="auto"/>
            </w:tcBorders>
          </w:tcPr>
          <w:p w14:paraId="783CC3DF" w14:textId="6043C557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esteettiset ja toiminnalliset ominaisuudet</w:t>
            </w:r>
          </w:p>
        </w:tc>
        <w:tc>
          <w:tcPr>
            <w:tcW w:w="4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33D2A6F" w14:textId="77777777" w:rsidR="00056554" w:rsidRPr="00DA3589" w:rsidRDefault="00056554" w:rsidP="004E485A">
            <w:pPr>
              <w:spacing w:line="276" w:lineRule="auto"/>
              <w:jc w:val="center"/>
              <w:rPr>
                <w:rFonts w:ascii="Arial" w:hAnsi="Arial" w:cs="Arial"/>
              </w:rPr>
            </w:pPr>
          </w:p>
        </w:tc>
        <w:tc>
          <w:tcPr>
            <w:tcW w:w="3685" w:type="dxa"/>
            <w:tcBorders>
              <w:left w:val="single" w:sz="4" w:space="0" w:color="auto"/>
            </w:tcBorders>
          </w:tcPr>
          <w:p w14:paraId="2E32FFD9" w14:textId="3C3F9A04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toimituspäivä</w:t>
            </w:r>
          </w:p>
        </w:tc>
      </w:tr>
      <w:tr w:rsidR="002767FC" w:rsidRPr="00DA3589" w14:paraId="10288792" w14:textId="758DFC6C" w:rsidTr="004E485A">
        <w:tc>
          <w:tcPr>
            <w:tcW w:w="1413" w:type="dxa"/>
            <w:tcBorders>
              <w:right w:val="single" w:sz="4" w:space="0" w:color="auto"/>
            </w:tcBorders>
          </w:tcPr>
          <w:p w14:paraId="46DF931F" w14:textId="77777777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A1BDF10" w14:textId="77777777" w:rsidR="00056554" w:rsidRPr="00DA3589" w:rsidRDefault="00056554" w:rsidP="004E485A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3827" w:type="dxa"/>
            <w:tcBorders>
              <w:left w:val="single" w:sz="4" w:space="0" w:color="auto"/>
              <w:right w:val="single" w:sz="4" w:space="0" w:color="auto"/>
            </w:tcBorders>
          </w:tcPr>
          <w:p w14:paraId="6A491146" w14:textId="47868E18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ympäristöystävällisyys</w:t>
            </w:r>
          </w:p>
        </w:tc>
        <w:tc>
          <w:tcPr>
            <w:tcW w:w="4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DDA999" w14:textId="77777777" w:rsidR="00056554" w:rsidRPr="00DA3589" w:rsidRDefault="00056554" w:rsidP="004E485A">
            <w:pPr>
              <w:spacing w:line="276" w:lineRule="auto"/>
              <w:jc w:val="center"/>
              <w:rPr>
                <w:rFonts w:ascii="Arial" w:hAnsi="Arial" w:cs="Arial"/>
              </w:rPr>
            </w:pPr>
          </w:p>
        </w:tc>
        <w:tc>
          <w:tcPr>
            <w:tcW w:w="3685" w:type="dxa"/>
            <w:tcBorders>
              <w:left w:val="single" w:sz="4" w:space="0" w:color="auto"/>
            </w:tcBorders>
          </w:tcPr>
          <w:p w14:paraId="6319BE35" w14:textId="6F044E70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toimitus- ja toteutusaika</w:t>
            </w:r>
          </w:p>
        </w:tc>
      </w:tr>
      <w:tr w:rsidR="002767FC" w:rsidRPr="00DA3589" w14:paraId="4FBFD9F1" w14:textId="6DA2E492" w:rsidTr="004E485A">
        <w:tc>
          <w:tcPr>
            <w:tcW w:w="1413" w:type="dxa"/>
            <w:tcBorders>
              <w:right w:val="single" w:sz="4" w:space="0" w:color="auto"/>
            </w:tcBorders>
          </w:tcPr>
          <w:p w14:paraId="664AE33A" w14:textId="77777777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FC074D" w14:textId="77777777" w:rsidR="00056554" w:rsidRPr="00DA3589" w:rsidRDefault="00056554" w:rsidP="004E485A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3827" w:type="dxa"/>
            <w:tcBorders>
              <w:left w:val="single" w:sz="4" w:space="0" w:color="auto"/>
              <w:right w:val="single" w:sz="4" w:space="0" w:color="auto"/>
            </w:tcBorders>
          </w:tcPr>
          <w:p w14:paraId="1CB11002" w14:textId="341A5EE2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käyttökustannukset</w:t>
            </w:r>
          </w:p>
        </w:tc>
        <w:tc>
          <w:tcPr>
            <w:tcW w:w="4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C1315F1" w14:textId="77777777" w:rsidR="00056554" w:rsidRPr="00DA3589" w:rsidRDefault="00056554" w:rsidP="004E485A">
            <w:pPr>
              <w:spacing w:line="276" w:lineRule="auto"/>
              <w:jc w:val="center"/>
              <w:rPr>
                <w:rFonts w:ascii="Arial" w:hAnsi="Arial" w:cs="Arial"/>
              </w:rPr>
            </w:pPr>
          </w:p>
        </w:tc>
        <w:tc>
          <w:tcPr>
            <w:tcW w:w="3685" w:type="dxa"/>
            <w:tcBorders>
              <w:left w:val="single" w:sz="4" w:space="0" w:color="auto"/>
            </w:tcBorders>
          </w:tcPr>
          <w:p w14:paraId="1D27B5C5" w14:textId="1342075E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elinkaarikustannukset</w:t>
            </w:r>
          </w:p>
        </w:tc>
      </w:tr>
      <w:tr w:rsidR="002767FC" w:rsidRPr="00DA3589" w14:paraId="1AC84F19" w14:textId="1774FC71" w:rsidTr="004E485A">
        <w:tc>
          <w:tcPr>
            <w:tcW w:w="1413" w:type="dxa"/>
            <w:tcBorders>
              <w:right w:val="single" w:sz="4" w:space="0" w:color="auto"/>
            </w:tcBorders>
          </w:tcPr>
          <w:p w14:paraId="5D298519" w14:textId="77777777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42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E3EB59" w14:textId="77777777" w:rsidR="00056554" w:rsidRPr="00DA3589" w:rsidRDefault="00056554" w:rsidP="004E485A">
            <w:pPr>
              <w:spacing w:line="276" w:lineRule="auto"/>
              <w:rPr>
                <w:rFonts w:ascii="Arial" w:hAnsi="Arial" w:cs="Arial"/>
              </w:rPr>
            </w:pPr>
          </w:p>
        </w:tc>
        <w:tc>
          <w:tcPr>
            <w:tcW w:w="3827" w:type="dxa"/>
            <w:tcBorders>
              <w:left w:val="single" w:sz="4" w:space="0" w:color="auto"/>
              <w:right w:val="single" w:sz="4" w:space="0" w:color="auto"/>
            </w:tcBorders>
          </w:tcPr>
          <w:p w14:paraId="6EC871F2" w14:textId="68F4DF65" w:rsidR="00056554" w:rsidRPr="00DA3589" w:rsidRDefault="00056554" w:rsidP="00596480">
            <w:pPr>
              <w:spacing w:line="276" w:lineRule="auto"/>
              <w:rPr>
                <w:rFonts w:ascii="Arial" w:hAnsi="Arial" w:cs="Arial"/>
              </w:rPr>
            </w:pPr>
            <w:r w:rsidRPr="00DA3589">
              <w:rPr>
                <w:rFonts w:ascii="Arial" w:hAnsi="Arial" w:cs="Arial"/>
              </w:rPr>
              <w:t>kustannustehokkuus</w:t>
            </w:r>
          </w:p>
        </w:tc>
        <w:tc>
          <w:tcPr>
            <w:tcW w:w="42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9888CB" w14:textId="77777777" w:rsidR="00056554" w:rsidRPr="00DA3589" w:rsidRDefault="00056554" w:rsidP="004E485A">
            <w:pPr>
              <w:spacing w:line="276" w:lineRule="auto"/>
              <w:jc w:val="center"/>
              <w:rPr>
                <w:rFonts w:ascii="Arial" w:hAnsi="Arial" w:cs="Arial"/>
              </w:rPr>
            </w:pPr>
          </w:p>
        </w:tc>
        <w:tc>
          <w:tcPr>
            <w:tcW w:w="3685" w:type="dxa"/>
            <w:tcBorders>
              <w:left w:val="single" w:sz="4" w:space="0" w:color="auto"/>
            </w:tcBorders>
          </w:tcPr>
          <w:p w14:paraId="7E054587" w14:textId="61A7BD8E" w:rsidR="00056554" w:rsidRPr="00DA3589" w:rsidRDefault="00BD4E7F" w:rsidP="00596480">
            <w:pPr>
              <w:spacing w:line="276" w:lineRule="auto"/>
              <w:rPr>
                <w:rFonts w:ascii="Arial" w:hAnsi="Arial" w:cs="Arial"/>
              </w:rPr>
            </w:pPr>
            <w:r>
              <w:rPr>
                <w:rFonts w:ascii="Arial" w:hAnsi="Arial" w:cs="Arial"/>
              </w:rPr>
              <w:t>tekniset ansiot</w:t>
            </w:r>
          </w:p>
        </w:tc>
      </w:tr>
    </w:tbl>
    <w:p w14:paraId="30D4F897" w14:textId="77777777" w:rsidR="00E126AD" w:rsidRPr="00DA3589" w:rsidRDefault="00E126AD" w:rsidP="00596480">
      <w:pPr>
        <w:spacing w:line="276" w:lineRule="auto"/>
        <w:rPr>
          <w:rFonts w:ascii="Arial" w:hAnsi="Arial" w:cs="Arial"/>
        </w:rPr>
      </w:pPr>
    </w:p>
    <w:tbl>
      <w:tblPr>
        <w:tblStyle w:val="TaulukkoRuudukko"/>
        <w:tblW w:w="10504" w:type="dxa"/>
        <w:tblLook w:val="04A0" w:firstRow="1" w:lastRow="0" w:firstColumn="1" w:lastColumn="0" w:noHBand="0" w:noVBand="1"/>
      </w:tblPr>
      <w:tblGrid>
        <w:gridCol w:w="3802"/>
        <w:gridCol w:w="6702"/>
      </w:tblGrid>
      <w:tr w:rsidR="0027359B" w:rsidRPr="00DA3589" w14:paraId="58529B50" w14:textId="77777777" w:rsidTr="002D6A57">
        <w:trPr>
          <w:trHeight w:val="1060"/>
        </w:trPr>
        <w:tc>
          <w:tcPr>
            <w:tcW w:w="3802" w:type="dxa"/>
            <w:shd w:val="clear" w:color="auto" w:fill="D9D9D9" w:themeFill="background1" w:themeFillShade="D9"/>
          </w:tcPr>
          <w:p w14:paraId="31B434CF" w14:textId="2DDA30CF" w:rsidR="0027359B" w:rsidRPr="00DA3589" w:rsidRDefault="0027359B" w:rsidP="00596480">
            <w:pPr>
              <w:spacing w:line="276" w:lineRule="auto"/>
              <w:rPr>
                <w:rFonts w:ascii="Arial" w:hAnsi="Arial" w:cs="Arial"/>
                <w:b/>
              </w:rPr>
            </w:pPr>
            <w:r w:rsidRPr="00DA3589">
              <w:rPr>
                <w:rFonts w:ascii="Arial" w:hAnsi="Arial" w:cs="Arial"/>
                <w:b/>
              </w:rPr>
              <w:t xml:space="preserve">Mikä tarjouksista </w:t>
            </w:r>
            <w:r w:rsidR="00BD4E7F">
              <w:rPr>
                <w:rFonts w:ascii="Arial" w:hAnsi="Arial" w:cs="Arial"/>
                <w:b/>
              </w:rPr>
              <w:t xml:space="preserve">on </w:t>
            </w:r>
            <w:r w:rsidRPr="00DA3589">
              <w:rPr>
                <w:rFonts w:ascii="Arial" w:hAnsi="Arial" w:cs="Arial"/>
                <w:b/>
              </w:rPr>
              <w:t>valittu?</w:t>
            </w:r>
          </w:p>
        </w:tc>
        <w:tc>
          <w:tcPr>
            <w:tcW w:w="6702" w:type="dxa"/>
          </w:tcPr>
          <w:p w14:paraId="695AB806" w14:textId="77777777" w:rsidR="0027359B" w:rsidRPr="00DA3589" w:rsidRDefault="0027359B" w:rsidP="00596480">
            <w:pPr>
              <w:spacing w:line="276" w:lineRule="auto"/>
              <w:rPr>
                <w:rFonts w:ascii="Arial" w:hAnsi="Arial" w:cs="Arial"/>
              </w:rPr>
            </w:pPr>
          </w:p>
        </w:tc>
      </w:tr>
      <w:tr w:rsidR="0027359B" w:rsidRPr="00DA3589" w14:paraId="2FCAE4B2" w14:textId="77777777" w:rsidTr="002D6A57">
        <w:trPr>
          <w:trHeight w:val="2068"/>
        </w:trPr>
        <w:tc>
          <w:tcPr>
            <w:tcW w:w="3802" w:type="dxa"/>
            <w:shd w:val="clear" w:color="auto" w:fill="D9D9D9" w:themeFill="background1" w:themeFillShade="D9"/>
          </w:tcPr>
          <w:p w14:paraId="741D43CC" w14:textId="45F23A53" w:rsidR="0027359B" w:rsidRPr="00DA3589" w:rsidRDefault="0027359B" w:rsidP="00596480">
            <w:pPr>
              <w:spacing w:line="276" w:lineRule="auto"/>
              <w:rPr>
                <w:rFonts w:ascii="Arial" w:hAnsi="Arial" w:cs="Arial"/>
                <w:b/>
              </w:rPr>
            </w:pPr>
            <w:r w:rsidRPr="00DA3589">
              <w:rPr>
                <w:rFonts w:ascii="Arial" w:hAnsi="Arial" w:cs="Arial"/>
                <w:b/>
              </w:rPr>
              <w:t>Perustelut valinnalle:</w:t>
            </w:r>
          </w:p>
        </w:tc>
        <w:tc>
          <w:tcPr>
            <w:tcW w:w="6702" w:type="dxa"/>
          </w:tcPr>
          <w:p w14:paraId="35FC2B54" w14:textId="77777777" w:rsidR="00596480" w:rsidRPr="00DA3589" w:rsidRDefault="00596480" w:rsidP="00596480">
            <w:pPr>
              <w:spacing w:line="276" w:lineRule="auto"/>
              <w:rPr>
                <w:rFonts w:ascii="Arial" w:hAnsi="Arial" w:cs="Arial"/>
              </w:rPr>
            </w:pPr>
          </w:p>
          <w:p w14:paraId="21BECCFE" w14:textId="7A6E31F3" w:rsidR="00177EDC" w:rsidRPr="00DA3589" w:rsidRDefault="00177EDC" w:rsidP="00596480">
            <w:pPr>
              <w:spacing w:line="276" w:lineRule="auto"/>
              <w:rPr>
                <w:rFonts w:ascii="Arial" w:hAnsi="Arial" w:cs="Arial"/>
              </w:rPr>
            </w:pPr>
          </w:p>
        </w:tc>
      </w:tr>
    </w:tbl>
    <w:p w14:paraId="30ACFE0B" w14:textId="77777777" w:rsidR="002D6A57" w:rsidRDefault="002D6A57">
      <w:pPr>
        <w:rPr>
          <w:rFonts w:ascii="Ubuntu" w:eastAsia="Times New Roman" w:hAnsi="Ubuntu"/>
          <w:b/>
          <w:bCs/>
          <w:szCs w:val="18"/>
        </w:rPr>
      </w:pPr>
    </w:p>
    <w:p w14:paraId="53264294" w14:textId="65D0408A" w:rsidR="00314AAD" w:rsidRDefault="00172825">
      <w:pPr>
        <w:rPr>
          <w:rFonts w:ascii="Ubuntu" w:eastAsia="Times New Roman" w:hAnsi="Ubuntu"/>
          <w:b/>
          <w:bCs/>
          <w:szCs w:val="18"/>
        </w:rPr>
      </w:pPr>
      <w:r w:rsidRPr="002D6A57">
        <w:rPr>
          <w:rFonts w:ascii="Ubuntu" w:eastAsia="Times New Roman" w:hAnsi="Ubuntu"/>
          <w:b/>
          <w:bCs/>
          <w:szCs w:val="18"/>
        </w:rPr>
        <w:t>L</w:t>
      </w:r>
      <w:r w:rsidR="00BD4E7F">
        <w:rPr>
          <w:rFonts w:ascii="Ubuntu" w:eastAsia="Times New Roman" w:hAnsi="Ubuntu"/>
          <w:b/>
          <w:bCs/>
          <w:szCs w:val="18"/>
        </w:rPr>
        <w:t>IITTÄKÄÄ KIRJALLISESTI SAADUT TARJOUKSET HAKEMUKSEEN</w:t>
      </w:r>
      <w:r w:rsidRPr="002D6A57">
        <w:rPr>
          <w:rFonts w:ascii="Ubuntu" w:eastAsia="Times New Roman" w:hAnsi="Ubuntu"/>
          <w:b/>
          <w:bCs/>
          <w:szCs w:val="18"/>
        </w:rPr>
        <w:t xml:space="preserve">. </w:t>
      </w:r>
      <w:r w:rsidR="00314AAD">
        <w:rPr>
          <w:rFonts w:ascii="Ubuntu" w:eastAsia="Times New Roman" w:hAnsi="Ubuntu"/>
          <w:b/>
          <w:bCs/>
          <w:szCs w:val="18"/>
        </w:rPr>
        <w:br w:type="page"/>
      </w:r>
    </w:p>
    <w:p w14:paraId="0D4BFD28" w14:textId="77777777" w:rsidR="00AC1FCC" w:rsidRDefault="00AC1FCC" w:rsidP="00596480">
      <w:pPr>
        <w:spacing w:before="100" w:beforeAutospacing="1" w:after="100" w:afterAutospacing="1" w:line="276" w:lineRule="auto"/>
        <w:jc w:val="both"/>
        <w:outlineLvl w:val="1"/>
        <w:rPr>
          <w:rFonts w:ascii="Ubuntu" w:eastAsia="Times New Roman" w:hAnsi="Ubuntu"/>
          <w:b/>
          <w:bCs/>
          <w:szCs w:val="18"/>
        </w:rPr>
      </w:pPr>
    </w:p>
    <w:p w14:paraId="23D5264D" w14:textId="30AD8ECC" w:rsidR="00596480" w:rsidRPr="00AC1FCC" w:rsidRDefault="00596480" w:rsidP="00596480">
      <w:pPr>
        <w:spacing w:before="100" w:beforeAutospacing="1" w:after="100" w:afterAutospacing="1" w:line="276" w:lineRule="auto"/>
        <w:jc w:val="both"/>
        <w:outlineLvl w:val="1"/>
        <w:rPr>
          <w:rFonts w:ascii="Arial" w:eastAsia="Times New Roman" w:hAnsi="Arial" w:cs="Arial"/>
          <w:b/>
          <w:bCs/>
          <w:szCs w:val="18"/>
        </w:rPr>
      </w:pPr>
      <w:r w:rsidRPr="00AC1FCC">
        <w:rPr>
          <w:rFonts w:ascii="Arial" w:eastAsia="Times New Roman" w:hAnsi="Arial" w:cs="Arial"/>
          <w:b/>
          <w:bCs/>
          <w:szCs w:val="18"/>
        </w:rPr>
        <w:t>OHJEITA</w:t>
      </w:r>
    </w:p>
    <w:p w14:paraId="41AB4EB5" w14:textId="55B215EF" w:rsidR="00177EDC" w:rsidRPr="00AC1FCC" w:rsidRDefault="00177EDC" w:rsidP="00596480">
      <w:pPr>
        <w:spacing w:before="100" w:beforeAutospacing="1" w:after="100" w:afterAutospacing="1" w:line="276" w:lineRule="auto"/>
        <w:jc w:val="both"/>
        <w:outlineLvl w:val="1"/>
        <w:rPr>
          <w:rFonts w:ascii="Arial" w:eastAsia="Times New Roman" w:hAnsi="Arial" w:cs="Arial"/>
          <w:b/>
          <w:bCs/>
          <w:szCs w:val="18"/>
        </w:rPr>
      </w:pPr>
      <w:r w:rsidRPr="00AC1FCC">
        <w:rPr>
          <w:rFonts w:ascii="Arial" w:eastAsia="Times New Roman" w:hAnsi="Arial" w:cs="Arial"/>
          <w:b/>
          <w:bCs/>
          <w:szCs w:val="18"/>
        </w:rPr>
        <w:t xml:space="preserve">Hintatason selvittäminen </w:t>
      </w:r>
    </w:p>
    <w:p w14:paraId="63F75F1A" w14:textId="187924B1" w:rsidR="00177EDC" w:rsidRPr="00AC1FCC" w:rsidRDefault="00177EDC" w:rsidP="00596480">
      <w:pPr>
        <w:spacing w:before="100" w:beforeAutospacing="1" w:after="100" w:afterAutospacing="1" w:line="276" w:lineRule="auto"/>
        <w:jc w:val="both"/>
        <w:rPr>
          <w:rFonts w:ascii="Arial" w:eastAsia="Times New Roman" w:hAnsi="Arial" w:cs="Arial"/>
          <w:szCs w:val="18"/>
        </w:rPr>
      </w:pPr>
      <w:r w:rsidRPr="00AC1FCC">
        <w:rPr>
          <w:rFonts w:ascii="Arial" w:eastAsia="Times New Roman" w:hAnsi="Arial" w:cs="Arial"/>
          <w:szCs w:val="18"/>
        </w:rPr>
        <w:t xml:space="preserve">Hankintoja tehtäessä on aina selvitettävä </w:t>
      </w:r>
      <w:r w:rsidRPr="00AC1FCC">
        <w:rPr>
          <w:rFonts w:ascii="Arial" w:eastAsia="Times New Roman" w:hAnsi="Arial" w:cs="Arial"/>
          <w:b/>
          <w:bCs/>
          <w:szCs w:val="18"/>
        </w:rPr>
        <w:t>kustannusten kohtuullisuus</w:t>
      </w:r>
      <w:r w:rsidRPr="00AC1FCC">
        <w:rPr>
          <w:rFonts w:ascii="Arial" w:eastAsia="Times New Roman" w:hAnsi="Arial" w:cs="Arial"/>
          <w:szCs w:val="18"/>
        </w:rPr>
        <w:t xml:space="preserve"> eli </w:t>
      </w:r>
      <w:r w:rsidRPr="00AC1FCC">
        <w:rPr>
          <w:rFonts w:ascii="Arial" w:eastAsia="Times New Roman" w:hAnsi="Arial" w:cs="Arial"/>
          <w:b/>
          <w:bCs/>
          <w:szCs w:val="18"/>
        </w:rPr>
        <w:t>yleinen hintataso</w:t>
      </w:r>
      <w:r w:rsidRPr="00AC1FCC">
        <w:rPr>
          <w:rFonts w:ascii="Arial" w:eastAsia="Times New Roman" w:hAnsi="Arial" w:cs="Arial"/>
          <w:szCs w:val="18"/>
        </w:rPr>
        <w:t>.</w:t>
      </w:r>
    </w:p>
    <w:p w14:paraId="6E1CE295" w14:textId="5A8ED4A1" w:rsidR="00177EDC" w:rsidRPr="00BD4E7F" w:rsidRDefault="00177EDC" w:rsidP="00BD4E7F">
      <w:pPr>
        <w:spacing w:line="276" w:lineRule="auto"/>
        <w:jc w:val="both"/>
        <w:rPr>
          <w:rFonts w:ascii="Arial" w:eastAsia="Times New Roman" w:hAnsi="Arial" w:cs="Arial"/>
          <w:szCs w:val="18"/>
        </w:rPr>
      </w:pPr>
      <w:r w:rsidRPr="00AC1FCC">
        <w:rPr>
          <w:rFonts w:ascii="Arial" w:eastAsia="Times New Roman" w:hAnsi="Arial" w:cs="Arial"/>
          <w:szCs w:val="18"/>
        </w:rPr>
        <w:t>Selvittäminen voidaan tehdä:</w:t>
      </w:r>
    </w:p>
    <w:p w14:paraId="652D638A" w14:textId="77777777" w:rsidR="00177EDC" w:rsidRPr="00AC1FCC" w:rsidRDefault="00177EDC" w:rsidP="00596480">
      <w:pPr>
        <w:numPr>
          <w:ilvl w:val="0"/>
          <w:numId w:val="3"/>
        </w:numPr>
        <w:spacing w:before="100" w:beforeAutospacing="1" w:after="100" w:afterAutospacing="1" w:line="276" w:lineRule="auto"/>
        <w:jc w:val="both"/>
        <w:rPr>
          <w:rFonts w:ascii="Arial" w:eastAsia="Times New Roman" w:hAnsi="Arial" w:cs="Arial"/>
          <w:szCs w:val="18"/>
        </w:rPr>
      </w:pPr>
      <w:r w:rsidRPr="00AC1FCC">
        <w:rPr>
          <w:rFonts w:ascii="Arial" w:eastAsia="Times New Roman" w:hAnsi="Arial" w:cs="Arial"/>
          <w:szCs w:val="18"/>
        </w:rPr>
        <w:t>Käymällä myymälässä katsomassa</w:t>
      </w:r>
    </w:p>
    <w:p w14:paraId="19509740" w14:textId="77777777" w:rsidR="00177EDC" w:rsidRPr="00AC1FCC" w:rsidRDefault="00177EDC" w:rsidP="00596480">
      <w:pPr>
        <w:numPr>
          <w:ilvl w:val="0"/>
          <w:numId w:val="3"/>
        </w:numPr>
        <w:spacing w:before="100" w:beforeAutospacing="1" w:after="100" w:afterAutospacing="1" w:line="276" w:lineRule="auto"/>
        <w:jc w:val="both"/>
        <w:rPr>
          <w:rFonts w:ascii="Arial" w:eastAsia="Times New Roman" w:hAnsi="Arial" w:cs="Arial"/>
          <w:szCs w:val="18"/>
        </w:rPr>
      </w:pPr>
      <w:r w:rsidRPr="00AC1FCC">
        <w:rPr>
          <w:rFonts w:ascii="Arial" w:eastAsia="Times New Roman" w:hAnsi="Arial" w:cs="Arial"/>
          <w:szCs w:val="18"/>
        </w:rPr>
        <w:t>Nettikaupoissa tai esim. vertaa.fi:ssä</w:t>
      </w:r>
    </w:p>
    <w:p w14:paraId="43C73E3A" w14:textId="77777777" w:rsidR="00177EDC" w:rsidRPr="00AC1FCC" w:rsidRDefault="00177EDC" w:rsidP="00596480">
      <w:pPr>
        <w:numPr>
          <w:ilvl w:val="0"/>
          <w:numId w:val="3"/>
        </w:numPr>
        <w:spacing w:before="100" w:beforeAutospacing="1" w:after="100" w:afterAutospacing="1" w:line="276" w:lineRule="auto"/>
        <w:jc w:val="both"/>
        <w:rPr>
          <w:rFonts w:ascii="Arial" w:eastAsia="Times New Roman" w:hAnsi="Arial" w:cs="Arial"/>
          <w:szCs w:val="18"/>
        </w:rPr>
      </w:pPr>
      <w:r w:rsidRPr="00AC1FCC">
        <w:rPr>
          <w:rFonts w:ascii="Arial" w:eastAsia="Times New Roman" w:hAnsi="Arial" w:cs="Arial"/>
          <w:szCs w:val="18"/>
        </w:rPr>
        <w:t>Sähköposti- tai puhelutiedustelulla</w:t>
      </w:r>
    </w:p>
    <w:p w14:paraId="4DAB17F4" w14:textId="2A4A7D2A" w:rsidR="00177EDC" w:rsidRPr="00AC1FCC" w:rsidRDefault="00F2396E" w:rsidP="00596480">
      <w:pPr>
        <w:spacing w:before="100" w:beforeAutospacing="1" w:after="100" w:afterAutospacing="1" w:line="276" w:lineRule="auto"/>
        <w:jc w:val="both"/>
        <w:rPr>
          <w:rFonts w:ascii="Arial" w:eastAsia="Times New Roman" w:hAnsi="Arial" w:cs="Arial"/>
          <w:szCs w:val="18"/>
        </w:rPr>
      </w:pPr>
      <w:r w:rsidRPr="00AC1FCC">
        <w:rPr>
          <w:rFonts w:ascii="Arial" w:eastAsia="Times New Roman" w:hAnsi="Arial" w:cs="Arial"/>
          <w:szCs w:val="18"/>
        </w:rPr>
        <w:t>Vähintään</w:t>
      </w:r>
      <w:r w:rsidR="00177EDC" w:rsidRPr="00AC1FCC">
        <w:rPr>
          <w:rFonts w:ascii="Arial" w:eastAsia="Times New Roman" w:hAnsi="Arial" w:cs="Arial"/>
          <w:szCs w:val="18"/>
        </w:rPr>
        <w:t xml:space="preserve"> </w:t>
      </w:r>
      <w:r w:rsidRPr="00AC1FCC">
        <w:rPr>
          <w:rFonts w:ascii="Arial" w:eastAsia="Times New Roman" w:hAnsi="Arial" w:cs="Arial"/>
          <w:szCs w:val="18"/>
        </w:rPr>
        <w:t>3</w:t>
      </w:r>
      <w:r w:rsidR="00177EDC" w:rsidRPr="00AC1FCC">
        <w:rPr>
          <w:rFonts w:ascii="Arial" w:eastAsia="Times New Roman" w:hAnsi="Arial" w:cs="Arial"/>
          <w:szCs w:val="18"/>
        </w:rPr>
        <w:t xml:space="preserve"> </w:t>
      </w:r>
      <w:r w:rsidRPr="00AC1FCC">
        <w:rPr>
          <w:rFonts w:ascii="Arial" w:eastAsia="Times New Roman" w:hAnsi="Arial" w:cs="Arial"/>
          <w:szCs w:val="18"/>
        </w:rPr>
        <w:t>0</w:t>
      </w:r>
      <w:r w:rsidR="00177EDC" w:rsidRPr="00AC1FCC">
        <w:rPr>
          <w:rFonts w:ascii="Arial" w:eastAsia="Times New Roman" w:hAnsi="Arial" w:cs="Arial"/>
          <w:szCs w:val="18"/>
        </w:rPr>
        <w:t>00 € hankinnoissa on selvitettävä alueen hintataso puhelimitse, sähköpostitse, internetistä tai tarjous</w:t>
      </w:r>
      <w:r w:rsidR="00177EDC" w:rsidRPr="00AC1FCC">
        <w:rPr>
          <w:rFonts w:ascii="Arial" w:eastAsia="Times New Roman" w:hAnsi="Arial" w:cs="Arial"/>
          <w:szCs w:val="18"/>
        </w:rPr>
        <w:softHyphen/>
        <w:t>pyynnöin</w:t>
      </w:r>
      <w:r w:rsidR="004446B9">
        <w:rPr>
          <w:rFonts w:ascii="Arial" w:eastAsia="Times New Roman" w:hAnsi="Arial" w:cs="Arial"/>
          <w:szCs w:val="18"/>
        </w:rPr>
        <w:t>,</w:t>
      </w:r>
      <w:r w:rsidR="00177EDC" w:rsidRPr="00AC1FCC">
        <w:rPr>
          <w:rFonts w:ascii="Arial" w:eastAsia="Times New Roman" w:hAnsi="Arial" w:cs="Arial"/>
          <w:szCs w:val="18"/>
        </w:rPr>
        <w:t xml:space="preserve"> ja hintatason selvitys </w:t>
      </w:r>
      <w:r w:rsidR="001021AE">
        <w:rPr>
          <w:rFonts w:ascii="Arial" w:eastAsia="Times New Roman" w:hAnsi="Arial" w:cs="Arial"/>
          <w:szCs w:val="18"/>
        </w:rPr>
        <w:t xml:space="preserve">on </w:t>
      </w:r>
      <w:r w:rsidR="00177EDC" w:rsidRPr="00AC1FCC">
        <w:rPr>
          <w:rFonts w:ascii="Arial" w:eastAsia="Times New Roman" w:hAnsi="Arial" w:cs="Arial"/>
          <w:szCs w:val="18"/>
        </w:rPr>
        <w:t>dokumentoitava valintaperusteineen kirjallisesti.</w:t>
      </w:r>
      <w:r w:rsidRPr="00AC1FCC">
        <w:rPr>
          <w:rFonts w:ascii="Arial" w:eastAsia="Times New Roman" w:hAnsi="Arial" w:cs="Arial"/>
          <w:szCs w:val="18"/>
        </w:rPr>
        <w:t xml:space="preserve"> Alle 3 000 € hankinnoistakin hintataso</w:t>
      </w:r>
      <w:r w:rsidR="00B31D1A">
        <w:rPr>
          <w:rFonts w:ascii="Arial" w:eastAsia="Times New Roman" w:hAnsi="Arial" w:cs="Arial"/>
          <w:szCs w:val="18"/>
        </w:rPr>
        <w:t>n selvittäminen</w:t>
      </w:r>
      <w:r w:rsidRPr="00AC1FCC">
        <w:rPr>
          <w:rFonts w:ascii="Arial" w:eastAsia="Times New Roman" w:hAnsi="Arial" w:cs="Arial"/>
          <w:szCs w:val="18"/>
        </w:rPr>
        <w:t xml:space="preserve"> on </w:t>
      </w:r>
      <w:r w:rsidR="00B31D1A">
        <w:rPr>
          <w:rFonts w:ascii="Arial" w:eastAsia="Times New Roman" w:hAnsi="Arial" w:cs="Arial"/>
          <w:szCs w:val="18"/>
        </w:rPr>
        <w:t>suositeltavaa</w:t>
      </w:r>
      <w:r w:rsidRPr="00AC1FCC">
        <w:rPr>
          <w:rFonts w:ascii="Arial" w:eastAsia="Times New Roman" w:hAnsi="Arial" w:cs="Arial"/>
          <w:szCs w:val="18"/>
        </w:rPr>
        <w:t>.</w:t>
      </w:r>
    </w:p>
    <w:p w14:paraId="65F08D84" w14:textId="1F728FDE" w:rsidR="00177EDC" w:rsidRPr="00AC1FCC" w:rsidRDefault="00177EDC" w:rsidP="00596480">
      <w:pPr>
        <w:spacing w:before="100" w:beforeAutospacing="1" w:after="100" w:afterAutospacing="1" w:line="276" w:lineRule="auto"/>
        <w:jc w:val="both"/>
        <w:rPr>
          <w:rFonts w:ascii="Arial" w:eastAsia="Times New Roman" w:hAnsi="Arial" w:cs="Arial"/>
          <w:szCs w:val="18"/>
        </w:rPr>
      </w:pPr>
      <w:r w:rsidRPr="00AC1FCC">
        <w:rPr>
          <w:rFonts w:ascii="Arial" w:eastAsia="Times New Roman" w:hAnsi="Arial" w:cs="Arial"/>
          <w:szCs w:val="18"/>
        </w:rPr>
        <w:t>Huomaa, että sopimusta hankinnasta ei saa tehdä ennen kuin hanke on vireillä</w:t>
      </w:r>
      <w:r w:rsidR="001021AE">
        <w:rPr>
          <w:rFonts w:ascii="Arial" w:eastAsia="Times New Roman" w:hAnsi="Arial" w:cs="Arial"/>
          <w:szCs w:val="18"/>
        </w:rPr>
        <w:t>: s</w:t>
      </w:r>
      <w:r w:rsidRPr="00AC1FCC">
        <w:rPr>
          <w:rFonts w:ascii="Arial" w:eastAsia="Times New Roman" w:hAnsi="Arial" w:cs="Arial"/>
          <w:szCs w:val="18"/>
        </w:rPr>
        <w:t>opimuspäivämäärä katsotaan kustannuksen syntypäiväksi</w:t>
      </w:r>
      <w:r w:rsidR="00095155">
        <w:rPr>
          <w:rFonts w:ascii="Arial" w:eastAsia="Times New Roman" w:hAnsi="Arial" w:cs="Arial"/>
          <w:szCs w:val="18"/>
        </w:rPr>
        <w:t>,</w:t>
      </w:r>
      <w:r w:rsidRPr="00AC1FCC">
        <w:rPr>
          <w:rFonts w:ascii="Arial" w:eastAsia="Times New Roman" w:hAnsi="Arial" w:cs="Arial"/>
          <w:szCs w:val="18"/>
        </w:rPr>
        <w:t xml:space="preserve"> ja ennen hankkeen vireilletuloa syntyny</w:t>
      </w:r>
      <w:r w:rsidRPr="007F4BAF">
        <w:rPr>
          <w:rFonts w:ascii="Arial" w:eastAsia="Times New Roman" w:hAnsi="Arial" w:cs="Arial"/>
          <w:szCs w:val="18"/>
        </w:rPr>
        <w:t>t</w:t>
      </w:r>
      <w:r w:rsidR="001338FB" w:rsidRPr="007F4BAF">
        <w:rPr>
          <w:rFonts w:ascii="Arial" w:eastAsia="Times New Roman" w:hAnsi="Arial" w:cs="Arial"/>
          <w:szCs w:val="18"/>
        </w:rPr>
        <w:t>tä</w:t>
      </w:r>
      <w:r w:rsidRPr="00AC1FCC">
        <w:rPr>
          <w:rFonts w:ascii="Arial" w:eastAsia="Times New Roman" w:hAnsi="Arial" w:cs="Arial"/>
          <w:szCs w:val="18"/>
        </w:rPr>
        <w:t xml:space="preserve"> kustannusta ei katsota hankkeen kustannukseksi ja sellaisena tukikelpoiseksi.</w:t>
      </w:r>
    </w:p>
    <w:p w14:paraId="170D13FC" w14:textId="77777777" w:rsidR="00177EDC" w:rsidRPr="00AC1FCC" w:rsidRDefault="00177EDC" w:rsidP="00596480">
      <w:pPr>
        <w:spacing w:before="100" w:beforeAutospacing="1" w:after="100" w:afterAutospacing="1" w:line="276" w:lineRule="auto"/>
        <w:jc w:val="both"/>
        <w:outlineLvl w:val="2"/>
        <w:rPr>
          <w:rFonts w:ascii="Arial" w:eastAsia="Times New Roman" w:hAnsi="Arial" w:cs="Arial"/>
          <w:b/>
          <w:bCs/>
          <w:szCs w:val="18"/>
        </w:rPr>
      </w:pPr>
      <w:r w:rsidRPr="00AC1FCC">
        <w:rPr>
          <w:rFonts w:ascii="Arial" w:eastAsia="Times New Roman" w:hAnsi="Arial" w:cs="Arial"/>
          <w:b/>
          <w:bCs/>
          <w:szCs w:val="18"/>
        </w:rPr>
        <w:t>Kaikki hankinnat on dokumentoitava</w:t>
      </w:r>
    </w:p>
    <w:p w14:paraId="6BC45BD9" w14:textId="01389B26" w:rsidR="00177EDC" w:rsidRPr="00AC1FCC" w:rsidRDefault="00177EDC" w:rsidP="00596480">
      <w:pPr>
        <w:spacing w:before="100" w:beforeAutospacing="1" w:after="100" w:afterAutospacing="1" w:line="276" w:lineRule="auto"/>
        <w:jc w:val="both"/>
        <w:rPr>
          <w:rFonts w:ascii="Arial" w:eastAsia="Times New Roman" w:hAnsi="Arial" w:cs="Arial"/>
        </w:rPr>
      </w:pPr>
      <w:r w:rsidRPr="00AC1FCC">
        <w:rPr>
          <w:rFonts w:ascii="Arial" w:eastAsia="Times New Roman" w:hAnsi="Arial" w:cs="Arial"/>
          <w:szCs w:val="18"/>
        </w:rPr>
        <w:t>Hintatason</w:t>
      </w:r>
      <w:r w:rsidR="001338FB">
        <w:rPr>
          <w:rFonts w:ascii="Arial" w:eastAsia="Times New Roman" w:hAnsi="Arial" w:cs="Arial"/>
          <w:szCs w:val="18"/>
        </w:rPr>
        <w:t xml:space="preserve"> </w:t>
      </w:r>
      <w:r w:rsidRPr="00AC1FCC">
        <w:rPr>
          <w:rFonts w:ascii="Arial" w:eastAsia="Times New Roman" w:hAnsi="Arial" w:cs="Arial"/>
          <w:szCs w:val="18"/>
        </w:rPr>
        <w:t>selvityslomakkeella voi tehdä paikallisen hintatason selvityksen tai yhteenvedon tarjouspyynnöistä. Hinta</w:t>
      </w:r>
      <w:r w:rsidRPr="00AC1FCC">
        <w:rPr>
          <w:rFonts w:ascii="Arial" w:eastAsia="Times New Roman" w:hAnsi="Arial" w:cs="Arial"/>
          <w:szCs w:val="18"/>
        </w:rPr>
        <w:softHyphen/>
        <w:t xml:space="preserve">tason selvitys on pakollinen yli </w:t>
      </w:r>
      <w:r w:rsidR="00F2396E" w:rsidRPr="00AC1FCC">
        <w:rPr>
          <w:rFonts w:ascii="Arial" w:eastAsia="Times New Roman" w:hAnsi="Arial" w:cs="Arial"/>
          <w:szCs w:val="18"/>
        </w:rPr>
        <w:t>3</w:t>
      </w:r>
      <w:r w:rsidRPr="00AC1FCC">
        <w:rPr>
          <w:rFonts w:ascii="Arial" w:eastAsia="Times New Roman" w:hAnsi="Arial" w:cs="Arial"/>
          <w:szCs w:val="18"/>
        </w:rPr>
        <w:t> </w:t>
      </w:r>
      <w:r w:rsidR="00F2396E" w:rsidRPr="00AC1FCC">
        <w:rPr>
          <w:rFonts w:ascii="Arial" w:eastAsia="Times New Roman" w:hAnsi="Arial" w:cs="Arial"/>
          <w:szCs w:val="18"/>
        </w:rPr>
        <w:t>0</w:t>
      </w:r>
      <w:r w:rsidRPr="00AC1FCC">
        <w:rPr>
          <w:rFonts w:ascii="Arial" w:eastAsia="Times New Roman" w:hAnsi="Arial" w:cs="Arial"/>
          <w:szCs w:val="18"/>
        </w:rPr>
        <w:t xml:space="preserve">00 € hankinnoissa. Liitä </w:t>
      </w:r>
      <w:r w:rsidR="00BD4E7F">
        <w:rPr>
          <w:rFonts w:ascii="Arial" w:eastAsia="Times New Roman" w:hAnsi="Arial" w:cs="Arial"/>
          <w:szCs w:val="18"/>
        </w:rPr>
        <w:t>hakemuksen liitteeksi</w:t>
      </w:r>
      <w:r w:rsidRPr="00AC1FCC">
        <w:rPr>
          <w:rFonts w:ascii="Arial" w:eastAsia="Times New Roman" w:hAnsi="Arial" w:cs="Arial"/>
          <w:szCs w:val="18"/>
        </w:rPr>
        <w:t xml:space="preserve"> </w:t>
      </w:r>
      <w:r w:rsidR="00B31D1A">
        <w:rPr>
          <w:rFonts w:ascii="Arial" w:eastAsia="Times New Roman" w:hAnsi="Arial" w:cs="Arial"/>
          <w:szCs w:val="18"/>
        </w:rPr>
        <w:t>kaikki</w:t>
      </w:r>
      <w:r w:rsidRPr="00AC1FCC">
        <w:rPr>
          <w:rFonts w:ascii="Arial" w:eastAsia="Times New Roman" w:hAnsi="Arial" w:cs="Arial"/>
          <w:szCs w:val="18"/>
        </w:rPr>
        <w:t xml:space="preserve"> tarjouspyyn</w:t>
      </w:r>
      <w:r w:rsidR="00BD4E7F">
        <w:rPr>
          <w:rFonts w:ascii="Arial" w:eastAsia="Times New Roman" w:hAnsi="Arial" w:cs="Arial"/>
          <w:szCs w:val="18"/>
        </w:rPr>
        <w:t>t</w:t>
      </w:r>
      <w:r w:rsidR="00B31D1A">
        <w:rPr>
          <w:rFonts w:ascii="Arial" w:eastAsia="Times New Roman" w:hAnsi="Arial" w:cs="Arial"/>
          <w:szCs w:val="18"/>
        </w:rPr>
        <w:t xml:space="preserve">öihin </w:t>
      </w:r>
      <w:r w:rsidRPr="00AC1FCC">
        <w:rPr>
          <w:rFonts w:ascii="Arial" w:eastAsia="Times New Roman" w:hAnsi="Arial" w:cs="Arial"/>
          <w:szCs w:val="18"/>
        </w:rPr>
        <w:t>saadut vastaukset tai esim. printscreenit hinnoista</w:t>
      </w:r>
      <w:r w:rsidRPr="00AC1FCC">
        <w:rPr>
          <w:rFonts w:ascii="Arial" w:eastAsia="Times New Roman" w:hAnsi="Arial" w:cs="Arial"/>
        </w:rPr>
        <w:t>.</w:t>
      </w:r>
    </w:p>
    <w:bookmarkEnd w:id="0"/>
    <w:p w14:paraId="7A87F5F8" w14:textId="52B2681A" w:rsidR="00722F38" w:rsidRPr="00AC1FCC" w:rsidRDefault="005945F9" w:rsidP="00722F38">
      <w:pPr>
        <w:spacing w:before="100" w:beforeAutospacing="1" w:after="100" w:afterAutospacing="1" w:line="276" w:lineRule="auto"/>
        <w:jc w:val="both"/>
        <w:outlineLvl w:val="2"/>
        <w:rPr>
          <w:rFonts w:ascii="Arial" w:eastAsia="Times New Roman" w:hAnsi="Arial" w:cs="Arial"/>
          <w:b/>
          <w:bCs/>
          <w:szCs w:val="18"/>
        </w:rPr>
      </w:pPr>
      <w:r>
        <w:rPr>
          <w:rFonts w:ascii="Arial" w:eastAsia="Times New Roman" w:hAnsi="Arial" w:cs="Arial"/>
          <w:b/>
          <w:bCs/>
          <w:szCs w:val="18"/>
        </w:rPr>
        <w:t>Lähi</w:t>
      </w:r>
      <w:r w:rsidR="00F2396E" w:rsidRPr="00AC1FCC">
        <w:rPr>
          <w:rFonts w:ascii="Arial" w:eastAsia="Times New Roman" w:hAnsi="Arial" w:cs="Arial"/>
          <w:b/>
          <w:bCs/>
          <w:szCs w:val="18"/>
        </w:rPr>
        <w:t>piirihankinnat</w:t>
      </w:r>
    </w:p>
    <w:p w14:paraId="39B0EB18" w14:textId="595CF9C6" w:rsidR="0009257F" w:rsidRPr="00AC1FCC" w:rsidRDefault="005945F9" w:rsidP="00722F38">
      <w:pPr>
        <w:spacing w:before="100" w:beforeAutospacing="1" w:after="100" w:afterAutospacing="1" w:line="276" w:lineRule="auto"/>
        <w:jc w:val="both"/>
        <w:rPr>
          <w:rFonts w:ascii="Arial" w:eastAsia="Times New Roman" w:hAnsi="Arial" w:cs="Arial"/>
          <w:szCs w:val="18"/>
        </w:rPr>
      </w:pPr>
      <w:r>
        <w:rPr>
          <w:rFonts w:ascii="Arial" w:eastAsia="Times New Roman" w:hAnsi="Arial" w:cs="Arial"/>
          <w:szCs w:val="18"/>
        </w:rPr>
        <w:t>Lähi</w:t>
      </w:r>
      <w:r w:rsidR="00F2396E" w:rsidRPr="00AC1FCC">
        <w:rPr>
          <w:rFonts w:ascii="Arial" w:eastAsia="Times New Roman" w:hAnsi="Arial" w:cs="Arial"/>
          <w:szCs w:val="18"/>
        </w:rPr>
        <w:t>piirihankinnat o</w:t>
      </w:r>
      <w:r w:rsidR="00722F38" w:rsidRPr="00AC1FCC">
        <w:rPr>
          <w:rFonts w:ascii="Arial" w:eastAsia="Times New Roman" w:hAnsi="Arial" w:cs="Arial"/>
          <w:szCs w:val="18"/>
        </w:rPr>
        <w:t>vat kiellettyjä, ellei hankinnasta ole hankittu riittävästi tarjouksia muilta asianmukaisilta tahoilta</w:t>
      </w:r>
      <w:r w:rsidR="00F2396E" w:rsidRPr="00AC1FCC">
        <w:rPr>
          <w:rFonts w:ascii="Arial" w:eastAsia="Times New Roman" w:hAnsi="Arial" w:cs="Arial"/>
          <w:szCs w:val="18"/>
        </w:rPr>
        <w:t>.</w:t>
      </w:r>
    </w:p>
    <w:p w14:paraId="1DAEC0CC" w14:textId="54272235" w:rsidR="0009257F" w:rsidRPr="00AC1FCC" w:rsidRDefault="0009257F" w:rsidP="00596480">
      <w:pPr>
        <w:spacing w:line="276" w:lineRule="auto"/>
        <w:rPr>
          <w:rFonts w:ascii="Arial" w:hAnsi="Arial" w:cs="Arial"/>
        </w:rPr>
      </w:pPr>
    </w:p>
    <w:sectPr w:rsidR="0009257F" w:rsidRPr="00AC1FCC" w:rsidSect="00E32441">
      <w:headerReference w:type="default" r:id="rId8"/>
      <w:footerReference w:type="even" r:id="rId9"/>
      <w:footerReference w:type="default" r:id="rId10"/>
      <w:pgSz w:w="11900" w:h="16840"/>
      <w:pgMar w:top="567" w:right="851" w:bottom="567" w:left="851" w:header="567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DA88BA7" w14:textId="77777777" w:rsidR="005478DF" w:rsidRDefault="005478DF" w:rsidP="00A75CA1">
      <w:r>
        <w:separator/>
      </w:r>
    </w:p>
  </w:endnote>
  <w:endnote w:type="continuationSeparator" w:id="0">
    <w:p w14:paraId="34B7C8A8" w14:textId="77777777" w:rsidR="005478DF" w:rsidRDefault="005478DF" w:rsidP="00A75CA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PMingLiU">
    <w:panose1 w:val="02010601000101010101"/>
    <w:charset w:val="88"/>
    <w:family w:val="roman"/>
    <w:pitch w:val="variable"/>
    <w:sig w:usb0="A00002FF" w:usb1="28CFFCFA" w:usb2="00000016" w:usb3="00000000" w:csb0="00100001" w:csb1="00000000"/>
  </w:font>
  <w:font w:name="Lucida Grande">
    <w:altName w:val="Segoe UI"/>
    <w:charset w:val="00"/>
    <w:family w:val="auto"/>
    <w:pitch w:val="variable"/>
    <w:sig w:usb0="00000003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Ubuntu">
    <w:charset w:val="00"/>
    <w:family w:val="swiss"/>
    <w:pitch w:val="variable"/>
    <w:sig w:usb0="E00002FF" w:usb1="5000205B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pPr w:leftFromText="187" w:rightFromText="187" w:bottomFromText="200" w:vertAnchor="text" w:tblpY="1"/>
      <w:tblW w:w="5000" w:type="pct"/>
      <w:tblLook w:val="04A0" w:firstRow="1" w:lastRow="0" w:firstColumn="1" w:lastColumn="0" w:noHBand="0" w:noVBand="1"/>
    </w:tblPr>
    <w:tblGrid>
      <w:gridCol w:w="4271"/>
      <w:gridCol w:w="1655"/>
      <w:gridCol w:w="4272"/>
    </w:tblGrid>
    <w:tr w:rsidR="00A77893" w14:paraId="620F8A96" w14:textId="77777777" w:rsidTr="00A75CA1">
      <w:trPr>
        <w:trHeight w:val="151"/>
      </w:trPr>
      <w:tc>
        <w:tcPr>
          <w:tcW w:w="2250" w:type="pct"/>
          <w:tcBorders>
            <w:top w:val="nil"/>
            <w:left w:val="nil"/>
            <w:bottom w:val="single" w:sz="4" w:space="0" w:color="4F81BD" w:themeColor="accent1"/>
            <w:right w:val="nil"/>
          </w:tcBorders>
        </w:tcPr>
        <w:p w14:paraId="314B3810" w14:textId="77777777" w:rsidR="00A77893" w:rsidRDefault="00A77893">
          <w:pPr>
            <w:pStyle w:val="Yltunniste"/>
            <w:spacing w:line="276" w:lineRule="auto"/>
            <w:rPr>
              <w:rFonts w:asciiTheme="majorHAnsi" w:eastAsiaTheme="majorEastAsia" w:hAnsiTheme="majorHAnsi" w:cstheme="majorBidi"/>
              <w:b/>
              <w:bCs/>
              <w:color w:val="4F81BD" w:themeColor="accent1"/>
            </w:rPr>
          </w:pPr>
        </w:p>
      </w:tc>
      <w:tc>
        <w:tcPr>
          <w:tcW w:w="500" w:type="pct"/>
          <w:vMerge w:val="restart"/>
          <w:noWrap/>
          <w:vAlign w:val="center"/>
          <w:hideMark/>
        </w:tcPr>
        <w:p w14:paraId="2DB29482" w14:textId="77777777" w:rsidR="00A77893" w:rsidRDefault="005478DF">
          <w:pPr>
            <w:pStyle w:val="Eivli"/>
            <w:spacing w:line="276" w:lineRule="auto"/>
            <w:rPr>
              <w:rFonts w:asciiTheme="majorHAnsi" w:hAnsiTheme="majorHAnsi"/>
              <w:color w:val="365F91" w:themeColor="accent1" w:themeShade="BF"/>
            </w:rPr>
          </w:pPr>
          <w:sdt>
            <w:sdtPr>
              <w:rPr>
                <w:rFonts w:ascii="Cambria" w:hAnsi="Cambria"/>
                <w:color w:val="365F91" w:themeColor="accent1" w:themeShade="BF"/>
              </w:rPr>
              <w:id w:val="564376237"/>
              <w:placeholder>
                <w:docPart w:val="FE1555A7F9B9A24A9DC25FC93BE5AA8B"/>
              </w:placeholder>
              <w:temporary/>
              <w:showingPlcHdr/>
            </w:sdtPr>
            <w:sdtEndPr/>
            <w:sdtContent>
              <w:r w:rsidR="00A77893">
                <w:rPr>
                  <w:rFonts w:ascii="Cambria" w:hAnsi="Cambria"/>
                  <w:color w:val="365F91" w:themeColor="accent1" w:themeShade="BF"/>
                  <w:lang w:val="fi-FI"/>
                </w:rPr>
                <w:t>[Kirjoita teksti]</w:t>
              </w:r>
            </w:sdtContent>
          </w:sdt>
        </w:p>
      </w:tc>
      <w:tc>
        <w:tcPr>
          <w:tcW w:w="2250" w:type="pct"/>
          <w:tcBorders>
            <w:top w:val="nil"/>
            <w:left w:val="nil"/>
            <w:bottom w:val="single" w:sz="4" w:space="0" w:color="4F81BD" w:themeColor="accent1"/>
            <w:right w:val="nil"/>
          </w:tcBorders>
        </w:tcPr>
        <w:p w14:paraId="36F7F8C6" w14:textId="77777777" w:rsidR="00A77893" w:rsidRDefault="00A77893">
          <w:pPr>
            <w:pStyle w:val="Yltunniste"/>
            <w:spacing w:line="276" w:lineRule="auto"/>
            <w:rPr>
              <w:rFonts w:asciiTheme="majorHAnsi" w:eastAsiaTheme="majorEastAsia" w:hAnsiTheme="majorHAnsi" w:cstheme="majorBidi"/>
              <w:b/>
              <w:bCs/>
              <w:color w:val="4F81BD" w:themeColor="accent1"/>
            </w:rPr>
          </w:pPr>
        </w:p>
      </w:tc>
    </w:tr>
    <w:tr w:rsidR="00A77893" w14:paraId="69D70111" w14:textId="77777777" w:rsidTr="00A75CA1">
      <w:trPr>
        <w:trHeight w:val="150"/>
      </w:trPr>
      <w:tc>
        <w:tcPr>
          <w:tcW w:w="2250" w:type="pct"/>
          <w:tcBorders>
            <w:top w:val="single" w:sz="4" w:space="0" w:color="4F81BD" w:themeColor="accent1"/>
            <w:left w:val="nil"/>
            <w:bottom w:val="nil"/>
            <w:right w:val="nil"/>
          </w:tcBorders>
        </w:tcPr>
        <w:p w14:paraId="09448159" w14:textId="77777777" w:rsidR="00A77893" w:rsidRDefault="00A77893">
          <w:pPr>
            <w:pStyle w:val="Yltunniste"/>
            <w:spacing w:line="276" w:lineRule="auto"/>
            <w:rPr>
              <w:rFonts w:asciiTheme="majorHAnsi" w:eastAsiaTheme="majorEastAsia" w:hAnsiTheme="majorHAnsi" w:cstheme="majorBidi"/>
              <w:b/>
              <w:bCs/>
              <w:color w:val="4F81BD" w:themeColor="accent1"/>
            </w:rPr>
          </w:pPr>
        </w:p>
      </w:tc>
      <w:tc>
        <w:tcPr>
          <w:tcW w:w="0" w:type="auto"/>
          <w:vMerge/>
          <w:vAlign w:val="center"/>
          <w:hideMark/>
        </w:tcPr>
        <w:p w14:paraId="2422F98B" w14:textId="77777777" w:rsidR="00A77893" w:rsidRDefault="00A77893">
          <w:pPr>
            <w:rPr>
              <w:rFonts w:asciiTheme="majorHAnsi" w:hAnsiTheme="majorHAnsi"/>
              <w:color w:val="365F91" w:themeColor="accent1" w:themeShade="BF"/>
              <w:sz w:val="22"/>
              <w:szCs w:val="22"/>
            </w:rPr>
          </w:pPr>
        </w:p>
      </w:tc>
      <w:tc>
        <w:tcPr>
          <w:tcW w:w="2250" w:type="pct"/>
          <w:tcBorders>
            <w:top w:val="single" w:sz="4" w:space="0" w:color="4F81BD" w:themeColor="accent1"/>
            <w:left w:val="nil"/>
            <w:bottom w:val="nil"/>
            <w:right w:val="nil"/>
          </w:tcBorders>
        </w:tcPr>
        <w:p w14:paraId="6CCC048A" w14:textId="77777777" w:rsidR="00A77893" w:rsidRDefault="00A77893">
          <w:pPr>
            <w:pStyle w:val="Yltunniste"/>
            <w:spacing w:line="276" w:lineRule="auto"/>
            <w:rPr>
              <w:rFonts w:asciiTheme="majorHAnsi" w:eastAsiaTheme="majorEastAsia" w:hAnsiTheme="majorHAnsi" w:cstheme="majorBidi"/>
              <w:b/>
              <w:bCs/>
              <w:color w:val="4F81BD" w:themeColor="accent1"/>
            </w:rPr>
          </w:pPr>
        </w:p>
      </w:tc>
    </w:tr>
  </w:tbl>
  <w:p w14:paraId="7850C868" w14:textId="77777777" w:rsidR="00A77893" w:rsidRDefault="00A77893">
    <w:pPr>
      <w:pStyle w:val="Alatunnist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7F24964" w14:textId="25F29D61" w:rsidR="00AC1FCC" w:rsidRPr="00095155" w:rsidRDefault="00C55862" w:rsidP="00095155">
    <w:pPr>
      <w:pStyle w:val="Alatunniste"/>
    </w:pPr>
    <w:r>
      <w:t>10.12</w:t>
    </w:r>
    <w:r w:rsidR="00BD4E7F">
      <w:t>.2024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B3DEB1A" w14:textId="77777777" w:rsidR="005478DF" w:rsidRDefault="005478DF" w:rsidP="00A75CA1">
      <w:r>
        <w:separator/>
      </w:r>
    </w:p>
  </w:footnote>
  <w:footnote w:type="continuationSeparator" w:id="0">
    <w:p w14:paraId="0C8F5D97" w14:textId="77777777" w:rsidR="005478DF" w:rsidRDefault="005478DF" w:rsidP="00A75CA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7B89AE1" w14:textId="5FFFE979" w:rsidR="00A77893" w:rsidRDefault="00B00328" w:rsidP="00F91D0F">
    <w:pPr>
      <w:pStyle w:val="Yltunniste"/>
      <w:ind w:right="-992"/>
    </w:pPr>
    <w:r>
      <w:t xml:space="preserve">    </w:t>
    </w:r>
    <w:r w:rsidR="00590650">
      <w:t xml:space="preserve">     </w:t>
    </w:r>
    <w:r w:rsidR="00607B57">
      <w:drawing>
        <wp:inline distT="0" distB="0" distL="0" distR="0" wp14:anchorId="3A6C1022" wp14:editId="1FC3F259">
          <wp:extent cx="2388528" cy="615315"/>
          <wp:effectExtent l="0" t="0" r="0" b="0"/>
          <wp:docPr id="638133536" name="Kuva 1" descr="ELY-keskuksen logo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38133536" name="Kuva 1" descr="ELY-keskuksen logo.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414296" cy="621953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</wp:inline>
      </w:drawing>
    </w:r>
    <w:r w:rsidR="00590650">
      <w:t xml:space="preserve">   </w:t>
    </w:r>
    <w:r w:rsidR="00607B57">
      <w:t xml:space="preserve"> </w:t>
    </w:r>
    <w:r w:rsidR="00590650">
      <w:t xml:space="preserve">      </w:t>
    </w:r>
    <w:r w:rsidR="00E32441">
      <w:drawing>
        <wp:inline distT="0" distB="0" distL="0" distR="0" wp14:anchorId="6C0F022A" wp14:editId="66CC6A90">
          <wp:extent cx="3204000" cy="669600"/>
          <wp:effectExtent l="0" t="0" r="0" b="0"/>
          <wp:docPr id="208528700" name="Kuva 2" descr="Euroopan unionin osarahoittama -logo.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08528700" name="Kuva 2" descr="Euroopan unionin osarahoittama -logo."/>
                  <pic:cNvPicPr preferRelativeResize="0">
                    <a:picLocks noChangeAspect="1" noChangeArrowheads="1"/>
                  </pic:cNvPicPr>
                </pic:nvPicPr>
                <pic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3204000" cy="6696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560550F"/>
    <w:multiLevelType w:val="hybridMultilevel"/>
    <w:tmpl w:val="E0281494"/>
    <w:lvl w:ilvl="0" w:tplc="92485420">
      <w:start w:val="1"/>
      <w:numFmt w:val="decimal"/>
      <w:lvlText w:val="(%1)"/>
      <w:lvlJc w:val="left"/>
      <w:pPr>
        <w:ind w:left="134" w:hanging="247"/>
      </w:pPr>
      <w:rPr>
        <w:rFonts w:hint="default"/>
      </w:rPr>
    </w:lvl>
    <w:lvl w:ilvl="1" w:tplc="040B0019" w:tentative="1">
      <w:start w:val="1"/>
      <w:numFmt w:val="lowerLetter"/>
      <w:lvlText w:val="%2."/>
      <w:lvlJc w:val="left"/>
      <w:pPr>
        <w:ind w:left="967" w:hanging="360"/>
      </w:pPr>
    </w:lvl>
    <w:lvl w:ilvl="2" w:tplc="040B001B" w:tentative="1">
      <w:start w:val="1"/>
      <w:numFmt w:val="lowerRoman"/>
      <w:lvlText w:val="%3."/>
      <w:lvlJc w:val="right"/>
      <w:pPr>
        <w:ind w:left="1687" w:hanging="180"/>
      </w:pPr>
    </w:lvl>
    <w:lvl w:ilvl="3" w:tplc="040B000F" w:tentative="1">
      <w:start w:val="1"/>
      <w:numFmt w:val="decimal"/>
      <w:lvlText w:val="%4."/>
      <w:lvlJc w:val="left"/>
      <w:pPr>
        <w:ind w:left="2407" w:hanging="360"/>
      </w:pPr>
    </w:lvl>
    <w:lvl w:ilvl="4" w:tplc="040B0019" w:tentative="1">
      <w:start w:val="1"/>
      <w:numFmt w:val="lowerLetter"/>
      <w:lvlText w:val="%5."/>
      <w:lvlJc w:val="left"/>
      <w:pPr>
        <w:ind w:left="3127" w:hanging="360"/>
      </w:pPr>
    </w:lvl>
    <w:lvl w:ilvl="5" w:tplc="040B001B" w:tentative="1">
      <w:start w:val="1"/>
      <w:numFmt w:val="lowerRoman"/>
      <w:lvlText w:val="%6."/>
      <w:lvlJc w:val="right"/>
      <w:pPr>
        <w:ind w:left="3847" w:hanging="180"/>
      </w:pPr>
    </w:lvl>
    <w:lvl w:ilvl="6" w:tplc="040B000F" w:tentative="1">
      <w:start w:val="1"/>
      <w:numFmt w:val="decimal"/>
      <w:lvlText w:val="%7."/>
      <w:lvlJc w:val="left"/>
      <w:pPr>
        <w:ind w:left="4567" w:hanging="360"/>
      </w:pPr>
    </w:lvl>
    <w:lvl w:ilvl="7" w:tplc="040B0019" w:tentative="1">
      <w:start w:val="1"/>
      <w:numFmt w:val="lowerLetter"/>
      <w:lvlText w:val="%8."/>
      <w:lvlJc w:val="left"/>
      <w:pPr>
        <w:ind w:left="5287" w:hanging="360"/>
      </w:pPr>
    </w:lvl>
    <w:lvl w:ilvl="8" w:tplc="040B001B" w:tentative="1">
      <w:start w:val="1"/>
      <w:numFmt w:val="lowerRoman"/>
      <w:lvlText w:val="%9."/>
      <w:lvlJc w:val="right"/>
      <w:pPr>
        <w:ind w:left="6007" w:hanging="180"/>
      </w:pPr>
    </w:lvl>
  </w:abstractNum>
  <w:abstractNum w:abstractNumId="1" w15:restartNumberingAfterBreak="0">
    <w:nsid w:val="522F0DDD"/>
    <w:multiLevelType w:val="multilevel"/>
    <w:tmpl w:val="FE7EC00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" w15:restartNumberingAfterBreak="0">
    <w:nsid w:val="6245445A"/>
    <w:multiLevelType w:val="hybridMultilevel"/>
    <w:tmpl w:val="6FB4A59C"/>
    <w:lvl w:ilvl="0" w:tplc="4DAE5B84">
      <w:start w:val="1"/>
      <w:numFmt w:val="decimal"/>
      <w:lvlText w:val="%1."/>
      <w:lvlJc w:val="left"/>
      <w:pPr>
        <w:ind w:left="1305" w:hanging="945"/>
      </w:pPr>
      <w:rPr>
        <w:rFonts w:hint="default"/>
      </w:rPr>
    </w:lvl>
    <w:lvl w:ilvl="1" w:tplc="040B0019" w:tentative="1">
      <w:start w:val="1"/>
      <w:numFmt w:val="lowerLetter"/>
      <w:lvlText w:val="%2."/>
      <w:lvlJc w:val="left"/>
      <w:pPr>
        <w:ind w:left="1440" w:hanging="360"/>
      </w:pPr>
    </w:lvl>
    <w:lvl w:ilvl="2" w:tplc="040B001B" w:tentative="1">
      <w:start w:val="1"/>
      <w:numFmt w:val="lowerRoman"/>
      <w:lvlText w:val="%3."/>
      <w:lvlJc w:val="right"/>
      <w:pPr>
        <w:ind w:left="2160" w:hanging="180"/>
      </w:pPr>
    </w:lvl>
    <w:lvl w:ilvl="3" w:tplc="040B000F" w:tentative="1">
      <w:start w:val="1"/>
      <w:numFmt w:val="decimal"/>
      <w:lvlText w:val="%4."/>
      <w:lvlJc w:val="left"/>
      <w:pPr>
        <w:ind w:left="2880" w:hanging="360"/>
      </w:pPr>
    </w:lvl>
    <w:lvl w:ilvl="4" w:tplc="040B0019" w:tentative="1">
      <w:start w:val="1"/>
      <w:numFmt w:val="lowerLetter"/>
      <w:lvlText w:val="%5."/>
      <w:lvlJc w:val="left"/>
      <w:pPr>
        <w:ind w:left="3600" w:hanging="360"/>
      </w:pPr>
    </w:lvl>
    <w:lvl w:ilvl="5" w:tplc="040B001B" w:tentative="1">
      <w:start w:val="1"/>
      <w:numFmt w:val="lowerRoman"/>
      <w:lvlText w:val="%6."/>
      <w:lvlJc w:val="right"/>
      <w:pPr>
        <w:ind w:left="4320" w:hanging="180"/>
      </w:pPr>
    </w:lvl>
    <w:lvl w:ilvl="6" w:tplc="040B000F" w:tentative="1">
      <w:start w:val="1"/>
      <w:numFmt w:val="decimal"/>
      <w:lvlText w:val="%7."/>
      <w:lvlJc w:val="left"/>
      <w:pPr>
        <w:ind w:left="5040" w:hanging="360"/>
      </w:pPr>
    </w:lvl>
    <w:lvl w:ilvl="7" w:tplc="040B0019" w:tentative="1">
      <w:start w:val="1"/>
      <w:numFmt w:val="lowerLetter"/>
      <w:lvlText w:val="%8."/>
      <w:lvlJc w:val="left"/>
      <w:pPr>
        <w:ind w:left="5760" w:hanging="360"/>
      </w:pPr>
    </w:lvl>
    <w:lvl w:ilvl="8" w:tplc="040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6E627DE6"/>
    <w:multiLevelType w:val="hybridMultilevel"/>
    <w:tmpl w:val="45BA57A6"/>
    <w:lvl w:ilvl="0" w:tplc="040B0015">
      <w:start w:val="1"/>
      <w:numFmt w:val="upperLetter"/>
      <w:lvlText w:val="%1."/>
      <w:lvlJc w:val="left"/>
      <w:pPr>
        <w:ind w:left="360" w:hanging="360"/>
      </w:pPr>
      <w:rPr>
        <w:rFonts w:hint="default"/>
      </w:rPr>
    </w:lvl>
    <w:lvl w:ilvl="1" w:tplc="040B0019" w:tentative="1">
      <w:start w:val="1"/>
      <w:numFmt w:val="lowerLetter"/>
      <w:lvlText w:val="%2."/>
      <w:lvlJc w:val="left"/>
      <w:pPr>
        <w:ind w:left="1080" w:hanging="360"/>
      </w:pPr>
    </w:lvl>
    <w:lvl w:ilvl="2" w:tplc="040B001B" w:tentative="1">
      <w:start w:val="1"/>
      <w:numFmt w:val="lowerRoman"/>
      <w:lvlText w:val="%3."/>
      <w:lvlJc w:val="right"/>
      <w:pPr>
        <w:ind w:left="1800" w:hanging="180"/>
      </w:pPr>
    </w:lvl>
    <w:lvl w:ilvl="3" w:tplc="040B000F" w:tentative="1">
      <w:start w:val="1"/>
      <w:numFmt w:val="decimal"/>
      <w:lvlText w:val="%4."/>
      <w:lvlJc w:val="left"/>
      <w:pPr>
        <w:ind w:left="2520" w:hanging="360"/>
      </w:pPr>
    </w:lvl>
    <w:lvl w:ilvl="4" w:tplc="040B0019" w:tentative="1">
      <w:start w:val="1"/>
      <w:numFmt w:val="lowerLetter"/>
      <w:lvlText w:val="%5."/>
      <w:lvlJc w:val="left"/>
      <w:pPr>
        <w:ind w:left="3240" w:hanging="360"/>
      </w:pPr>
    </w:lvl>
    <w:lvl w:ilvl="5" w:tplc="040B001B" w:tentative="1">
      <w:start w:val="1"/>
      <w:numFmt w:val="lowerRoman"/>
      <w:lvlText w:val="%6."/>
      <w:lvlJc w:val="right"/>
      <w:pPr>
        <w:ind w:left="3960" w:hanging="180"/>
      </w:pPr>
    </w:lvl>
    <w:lvl w:ilvl="6" w:tplc="040B000F" w:tentative="1">
      <w:start w:val="1"/>
      <w:numFmt w:val="decimal"/>
      <w:lvlText w:val="%7."/>
      <w:lvlJc w:val="left"/>
      <w:pPr>
        <w:ind w:left="4680" w:hanging="360"/>
      </w:pPr>
    </w:lvl>
    <w:lvl w:ilvl="7" w:tplc="040B0019" w:tentative="1">
      <w:start w:val="1"/>
      <w:numFmt w:val="lowerLetter"/>
      <w:lvlText w:val="%8."/>
      <w:lvlJc w:val="left"/>
      <w:pPr>
        <w:ind w:left="5400" w:hanging="360"/>
      </w:pPr>
    </w:lvl>
    <w:lvl w:ilvl="8" w:tplc="040B001B" w:tentative="1">
      <w:start w:val="1"/>
      <w:numFmt w:val="lowerRoman"/>
      <w:lvlText w:val="%9."/>
      <w:lvlJc w:val="right"/>
      <w:pPr>
        <w:ind w:left="6120" w:hanging="180"/>
      </w:pPr>
    </w:lvl>
  </w:abstractNum>
  <w:num w:numId="1" w16cid:durableId="960644646">
    <w:abstractNumId w:val="3"/>
  </w:num>
  <w:num w:numId="2" w16cid:durableId="1618173242">
    <w:abstractNumId w:val="2"/>
  </w:num>
  <w:num w:numId="3" w16cid:durableId="1557349328">
    <w:abstractNumId w:val="1"/>
  </w:num>
  <w:num w:numId="4" w16cid:durableId="1248269098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defaultTabStop w:val="1304"/>
  <w:hyphenationZone w:val="425"/>
  <w:drawingGridHorizontalSpacing w:val="181"/>
  <w:drawingGridVerticalSpacing w:val="181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553B8"/>
    <w:rsid w:val="00006041"/>
    <w:rsid w:val="0003567E"/>
    <w:rsid w:val="00051B60"/>
    <w:rsid w:val="00053C90"/>
    <w:rsid w:val="00056554"/>
    <w:rsid w:val="00075146"/>
    <w:rsid w:val="0009257F"/>
    <w:rsid w:val="00095155"/>
    <w:rsid w:val="000C48D4"/>
    <w:rsid w:val="000C68BC"/>
    <w:rsid w:val="000D35AD"/>
    <w:rsid w:val="001021AE"/>
    <w:rsid w:val="001126F1"/>
    <w:rsid w:val="001338FB"/>
    <w:rsid w:val="00172825"/>
    <w:rsid w:val="00177EDC"/>
    <w:rsid w:val="00184DDC"/>
    <w:rsid w:val="001B7607"/>
    <w:rsid w:val="001E0C77"/>
    <w:rsid w:val="001E6019"/>
    <w:rsid w:val="002241C3"/>
    <w:rsid w:val="00264DBC"/>
    <w:rsid w:val="0027359B"/>
    <w:rsid w:val="00275A92"/>
    <w:rsid w:val="002767FC"/>
    <w:rsid w:val="002D6A57"/>
    <w:rsid w:val="002F4D8D"/>
    <w:rsid w:val="002F54FA"/>
    <w:rsid w:val="00314AAD"/>
    <w:rsid w:val="003553B8"/>
    <w:rsid w:val="003563DB"/>
    <w:rsid w:val="00364219"/>
    <w:rsid w:val="003C228E"/>
    <w:rsid w:val="004022BF"/>
    <w:rsid w:val="00430AEA"/>
    <w:rsid w:val="004446B9"/>
    <w:rsid w:val="00463DD3"/>
    <w:rsid w:val="004667F8"/>
    <w:rsid w:val="00470571"/>
    <w:rsid w:val="00496A7D"/>
    <w:rsid w:val="004A0060"/>
    <w:rsid w:val="004B4B3B"/>
    <w:rsid w:val="004D6476"/>
    <w:rsid w:val="004E485A"/>
    <w:rsid w:val="004E6BED"/>
    <w:rsid w:val="005478DF"/>
    <w:rsid w:val="0056636D"/>
    <w:rsid w:val="00590650"/>
    <w:rsid w:val="005945F9"/>
    <w:rsid w:val="00596480"/>
    <w:rsid w:val="005A64A4"/>
    <w:rsid w:val="005C3CE0"/>
    <w:rsid w:val="00607B57"/>
    <w:rsid w:val="0061607B"/>
    <w:rsid w:val="00694FFF"/>
    <w:rsid w:val="006A569F"/>
    <w:rsid w:val="006A5943"/>
    <w:rsid w:val="006E71DB"/>
    <w:rsid w:val="00702800"/>
    <w:rsid w:val="00722F38"/>
    <w:rsid w:val="00785F76"/>
    <w:rsid w:val="00797A4E"/>
    <w:rsid w:val="007A1895"/>
    <w:rsid w:val="007C4054"/>
    <w:rsid w:val="007C616E"/>
    <w:rsid w:val="007C773A"/>
    <w:rsid w:val="007E7DA5"/>
    <w:rsid w:val="007F4BAF"/>
    <w:rsid w:val="008122B2"/>
    <w:rsid w:val="008549C0"/>
    <w:rsid w:val="00862664"/>
    <w:rsid w:val="008648DC"/>
    <w:rsid w:val="00871640"/>
    <w:rsid w:val="008741D7"/>
    <w:rsid w:val="008B4FEE"/>
    <w:rsid w:val="008F7545"/>
    <w:rsid w:val="009465CE"/>
    <w:rsid w:val="00953854"/>
    <w:rsid w:val="00971FC8"/>
    <w:rsid w:val="0097552D"/>
    <w:rsid w:val="009B7947"/>
    <w:rsid w:val="009C26EA"/>
    <w:rsid w:val="00A15859"/>
    <w:rsid w:val="00A31BB3"/>
    <w:rsid w:val="00A4214D"/>
    <w:rsid w:val="00A71BBB"/>
    <w:rsid w:val="00A75CA1"/>
    <w:rsid w:val="00A77893"/>
    <w:rsid w:val="00A96027"/>
    <w:rsid w:val="00AC1FCC"/>
    <w:rsid w:val="00AF123B"/>
    <w:rsid w:val="00B00328"/>
    <w:rsid w:val="00B31D1A"/>
    <w:rsid w:val="00B72904"/>
    <w:rsid w:val="00B76BFC"/>
    <w:rsid w:val="00BA273E"/>
    <w:rsid w:val="00BC3111"/>
    <w:rsid w:val="00BD4E7F"/>
    <w:rsid w:val="00BF10B3"/>
    <w:rsid w:val="00C00C45"/>
    <w:rsid w:val="00C26E04"/>
    <w:rsid w:val="00C413C7"/>
    <w:rsid w:val="00C50A42"/>
    <w:rsid w:val="00C55862"/>
    <w:rsid w:val="00C868CC"/>
    <w:rsid w:val="00C93A9B"/>
    <w:rsid w:val="00CB4225"/>
    <w:rsid w:val="00CD0A4F"/>
    <w:rsid w:val="00CD547C"/>
    <w:rsid w:val="00CE2850"/>
    <w:rsid w:val="00CF0A60"/>
    <w:rsid w:val="00D017C6"/>
    <w:rsid w:val="00D17D5F"/>
    <w:rsid w:val="00D359D0"/>
    <w:rsid w:val="00D623B8"/>
    <w:rsid w:val="00D74458"/>
    <w:rsid w:val="00D80F6F"/>
    <w:rsid w:val="00DA3589"/>
    <w:rsid w:val="00DA6148"/>
    <w:rsid w:val="00E126AD"/>
    <w:rsid w:val="00E32441"/>
    <w:rsid w:val="00E40107"/>
    <w:rsid w:val="00E64EC4"/>
    <w:rsid w:val="00E72963"/>
    <w:rsid w:val="00E8488A"/>
    <w:rsid w:val="00ED2E0C"/>
    <w:rsid w:val="00EE6FE4"/>
    <w:rsid w:val="00EF0CDF"/>
    <w:rsid w:val="00F16A88"/>
    <w:rsid w:val="00F2396E"/>
    <w:rsid w:val="00F51C34"/>
    <w:rsid w:val="00F53D9F"/>
    <w:rsid w:val="00F91D0F"/>
    <w:rsid w:val="00FA30D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731474C2"/>
  <w14:defaultImageDpi w14:val="330"/>
  <w15:docId w15:val="{D60A14C7-9DD5-45AF-8E25-97895A85F61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en-US" w:eastAsia="fi-FI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0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ali">
    <w:name w:val="Normal"/>
    <w:qFormat/>
    <w:rsid w:val="009B7947"/>
    <w:rPr>
      <w:rFonts w:ascii="Helvetica" w:hAnsi="Helvetica"/>
      <w:noProof/>
      <w:sz w:val="18"/>
      <w:lang w:val="fi-FI"/>
    </w:rPr>
  </w:style>
  <w:style w:type="paragraph" w:styleId="Otsikko1">
    <w:name w:val="heading 1"/>
    <w:basedOn w:val="Eivli"/>
    <w:next w:val="Normaali"/>
    <w:link w:val="Otsikko1Char"/>
    <w:uiPriority w:val="9"/>
    <w:qFormat/>
    <w:rsid w:val="009B7947"/>
    <w:pPr>
      <w:keepNext/>
      <w:keepLines/>
      <w:spacing w:before="100" w:beforeAutospacing="1" w:after="100" w:afterAutospacing="1"/>
      <w:outlineLvl w:val="0"/>
    </w:pPr>
    <w:rPr>
      <w:rFonts w:ascii="Helvetica" w:eastAsiaTheme="majorEastAsia" w:hAnsi="Helvetica" w:cstheme="majorBidi"/>
      <w:b/>
      <w:bCs/>
      <w:sz w:val="48"/>
      <w:szCs w:val="32"/>
    </w:rPr>
  </w:style>
  <w:style w:type="paragraph" w:styleId="Otsikko2">
    <w:name w:val="heading 2"/>
    <w:basedOn w:val="Normaali"/>
    <w:next w:val="Normaali"/>
    <w:link w:val="Otsikko2Char"/>
    <w:uiPriority w:val="9"/>
    <w:unhideWhenUsed/>
    <w:qFormat/>
    <w:rsid w:val="009B7947"/>
    <w:pPr>
      <w:keepNext/>
      <w:keepLines/>
      <w:spacing w:before="100" w:beforeAutospacing="1" w:after="100" w:afterAutospacing="1"/>
      <w:outlineLvl w:val="1"/>
    </w:pPr>
    <w:rPr>
      <w:rFonts w:eastAsiaTheme="majorEastAsia" w:cstheme="majorBidi"/>
      <w:b/>
      <w:bCs/>
      <w:sz w:val="32"/>
      <w:szCs w:val="26"/>
    </w:rPr>
  </w:style>
  <w:style w:type="paragraph" w:styleId="Otsikko3">
    <w:name w:val="heading 3"/>
    <w:basedOn w:val="Normaali"/>
    <w:next w:val="Normaali"/>
    <w:link w:val="Otsikko3Char"/>
    <w:uiPriority w:val="9"/>
    <w:unhideWhenUsed/>
    <w:qFormat/>
    <w:rsid w:val="009B7947"/>
    <w:pPr>
      <w:keepNext/>
      <w:keepLines/>
      <w:spacing w:before="200" w:after="100" w:afterAutospacing="1"/>
      <w:outlineLvl w:val="2"/>
    </w:pPr>
    <w:rPr>
      <w:rFonts w:eastAsiaTheme="majorEastAsia" w:cstheme="majorBidi"/>
      <w:b/>
      <w:bCs/>
      <w:sz w:val="24"/>
    </w:rPr>
  </w:style>
  <w:style w:type="character" w:default="1" w:styleId="Kappaleenoletusfontti">
    <w:name w:val="Default Paragraph Font"/>
    <w:uiPriority w:val="1"/>
    <w:semiHidden/>
    <w:unhideWhenUsed/>
  </w:style>
  <w:style w:type="table" w:default="1" w:styleId="Normaalitaulukko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Eiluetteloa">
    <w:name w:val="No List"/>
    <w:uiPriority w:val="99"/>
    <w:semiHidden/>
    <w:unhideWhenUsed/>
  </w:style>
  <w:style w:type="character" w:customStyle="1" w:styleId="Loppuviitteenteksti1">
    <w:name w:val="Loppuviitteen teksti1"/>
    <w:uiPriority w:val="1"/>
    <w:semiHidden/>
    <w:unhideWhenUsed/>
  </w:style>
  <w:style w:type="character" w:customStyle="1" w:styleId="Kappaleenoletusfontti1">
    <w:name w:val="Kappaleen oletusfontti1"/>
    <w:uiPriority w:val="1"/>
    <w:unhideWhenUsed/>
  </w:style>
  <w:style w:type="character" w:customStyle="1" w:styleId="Kappaleenoletusfontti10">
    <w:name w:val="Kappaleen oletusfontti1"/>
    <w:uiPriority w:val="1"/>
    <w:semiHidden/>
    <w:unhideWhenUsed/>
  </w:style>
  <w:style w:type="paragraph" w:styleId="Yltunniste">
    <w:name w:val="header"/>
    <w:basedOn w:val="Normaali"/>
    <w:link w:val="YltunnisteChar"/>
    <w:uiPriority w:val="99"/>
    <w:unhideWhenUsed/>
    <w:rsid w:val="00A75CA1"/>
    <w:pPr>
      <w:tabs>
        <w:tab w:val="center" w:pos="4986"/>
        <w:tab w:val="right" w:pos="9972"/>
      </w:tabs>
    </w:pPr>
  </w:style>
  <w:style w:type="character" w:customStyle="1" w:styleId="YltunnisteChar">
    <w:name w:val="Ylätunniste Char"/>
    <w:basedOn w:val="Kappaleenoletusfontti10"/>
    <w:link w:val="Yltunniste"/>
    <w:uiPriority w:val="99"/>
    <w:rsid w:val="00A75CA1"/>
  </w:style>
  <w:style w:type="paragraph" w:styleId="Alatunniste">
    <w:name w:val="footer"/>
    <w:basedOn w:val="Normaali"/>
    <w:link w:val="AlatunnisteChar"/>
    <w:uiPriority w:val="99"/>
    <w:unhideWhenUsed/>
    <w:rsid w:val="00A75CA1"/>
    <w:pPr>
      <w:tabs>
        <w:tab w:val="center" w:pos="4986"/>
        <w:tab w:val="right" w:pos="9972"/>
      </w:tabs>
    </w:pPr>
  </w:style>
  <w:style w:type="character" w:customStyle="1" w:styleId="AlatunnisteChar">
    <w:name w:val="Alatunniste Char"/>
    <w:basedOn w:val="Kappaleenoletusfontti10"/>
    <w:link w:val="Alatunniste"/>
    <w:uiPriority w:val="99"/>
    <w:rsid w:val="00A75CA1"/>
  </w:style>
  <w:style w:type="paragraph" w:styleId="Eivli">
    <w:name w:val="No Spacing"/>
    <w:link w:val="EivliChar"/>
    <w:qFormat/>
    <w:rsid w:val="00A75CA1"/>
    <w:rPr>
      <w:rFonts w:ascii="PMingLiU" w:hAnsi="PMingLiU"/>
      <w:sz w:val="22"/>
      <w:szCs w:val="22"/>
    </w:rPr>
  </w:style>
  <w:style w:type="character" w:customStyle="1" w:styleId="EivliChar">
    <w:name w:val="Ei väliä Char"/>
    <w:basedOn w:val="Kappaleenoletusfontti10"/>
    <w:link w:val="Eivli"/>
    <w:rsid w:val="00A75CA1"/>
    <w:rPr>
      <w:rFonts w:ascii="PMingLiU" w:hAnsi="PMingLiU"/>
      <w:sz w:val="22"/>
      <w:szCs w:val="22"/>
    </w:rPr>
  </w:style>
  <w:style w:type="table" w:styleId="TaulukkoRuudukko">
    <w:name w:val="Table Grid"/>
    <w:basedOn w:val="Normaalitaulukko"/>
    <w:uiPriority w:val="59"/>
    <w:rsid w:val="00A75CA1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Seliteteksti">
    <w:name w:val="Balloon Text"/>
    <w:basedOn w:val="Normaali"/>
    <w:link w:val="SelitetekstiChar"/>
    <w:uiPriority w:val="99"/>
    <w:semiHidden/>
    <w:unhideWhenUsed/>
    <w:rsid w:val="00A75CA1"/>
    <w:rPr>
      <w:rFonts w:ascii="Lucida Grande" w:hAnsi="Lucida Grande" w:cs="Lucida Grande"/>
      <w:szCs w:val="18"/>
    </w:rPr>
  </w:style>
  <w:style w:type="character" w:customStyle="1" w:styleId="SelitetekstiChar">
    <w:name w:val="Seliteteksti Char"/>
    <w:basedOn w:val="Kappaleenoletusfontti10"/>
    <w:link w:val="Seliteteksti"/>
    <w:uiPriority w:val="99"/>
    <w:semiHidden/>
    <w:rsid w:val="00A75CA1"/>
    <w:rPr>
      <w:rFonts w:ascii="Lucida Grande" w:hAnsi="Lucida Grande" w:cs="Lucida Grande"/>
      <w:sz w:val="18"/>
      <w:szCs w:val="18"/>
    </w:rPr>
  </w:style>
  <w:style w:type="character" w:customStyle="1" w:styleId="Otsikko1Char">
    <w:name w:val="Otsikko 1 Char"/>
    <w:basedOn w:val="Kappaleenoletusfontti10"/>
    <w:link w:val="Otsikko1"/>
    <w:uiPriority w:val="9"/>
    <w:rsid w:val="009B7947"/>
    <w:rPr>
      <w:rFonts w:ascii="Helvetica" w:eastAsiaTheme="majorEastAsia" w:hAnsi="Helvetica" w:cstheme="majorBidi"/>
      <w:b/>
      <w:bCs/>
      <w:sz w:val="48"/>
      <w:szCs w:val="32"/>
    </w:rPr>
  </w:style>
  <w:style w:type="character" w:customStyle="1" w:styleId="Otsikko2Char">
    <w:name w:val="Otsikko 2 Char"/>
    <w:basedOn w:val="Kappaleenoletusfontti10"/>
    <w:link w:val="Otsikko2"/>
    <w:uiPriority w:val="9"/>
    <w:rsid w:val="009B7947"/>
    <w:rPr>
      <w:rFonts w:ascii="Helvetica" w:eastAsiaTheme="majorEastAsia" w:hAnsi="Helvetica" w:cstheme="majorBidi"/>
      <w:b/>
      <w:bCs/>
      <w:sz w:val="32"/>
      <w:szCs w:val="26"/>
    </w:rPr>
  </w:style>
  <w:style w:type="character" w:customStyle="1" w:styleId="Otsikko3Char">
    <w:name w:val="Otsikko 3 Char"/>
    <w:basedOn w:val="Kappaleenoletusfontti10"/>
    <w:link w:val="Otsikko3"/>
    <w:uiPriority w:val="9"/>
    <w:rsid w:val="009B7947"/>
    <w:rPr>
      <w:rFonts w:ascii="Helvetica" w:eastAsiaTheme="majorEastAsia" w:hAnsi="Helvetica" w:cstheme="majorBidi"/>
      <w:b/>
      <w:bCs/>
    </w:rPr>
  </w:style>
  <w:style w:type="character" w:styleId="Paikkamerkkiteksti">
    <w:name w:val="Placeholder Text"/>
    <w:basedOn w:val="Kappaleenoletusfontti"/>
    <w:uiPriority w:val="99"/>
    <w:semiHidden/>
    <w:rsid w:val="00702800"/>
    <w:rPr>
      <w:color w:val="808080"/>
    </w:rPr>
  </w:style>
  <w:style w:type="paragraph" w:styleId="Luettelokappale">
    <w:name w:val="List Paragraph"/>
    <w:basedOn w:val="Normaali"/>
    <w:uiPriority w:val="34"/>
    <w:qFormat/>
    <w:rsid w:val="0027359B"/>
    <w:pPr>
      <w:ind w:left="720"/>
      <w:contextualSpacing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442505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eader" Target="header1.xml"/><Relationship Id="rId13" Type="http://schemas.openxmlformats.org/officeDocument/2006/relationships/theme" Target="theme/theme1.xml"/><Relationship Id="rId3" Type="http://schemas.openxmlformats.org/officeDocument/2006/relationships/styles" Target="styles.xml"/><Relationship Id="rId7" Type="http://schemas.openxmlformats.org/officeDocument/2006/relationships/endnotes" Target="endnotes.xml"/><Relationship Id="rId12" Type="http://schemas.openxmlformats.org/officeDocument/2006/relationships/glossaryDocument" Target="glossary/document.xml"/><Relationship Id="rId17" Type="http://schemas.openxmlformats.org/officeDocument/2006/relationships/customXml" Target="../customXml/item5.xml"/><Relationship Id="rId2" Type="http://schemas.openxmlformats.org/officeDocument/2006/relationships/numbering" Target="numbering.xml"/><Relationship Id="rId16" Type="http://schemas.openxmlformats.org/officeDocument/2006/relationships/customXml" Target="../customXml/item4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fontTable" Target="fontTable.xml"/><Relationship Id="rId5" Type="http://schemas.openxmlformats.org/officeDocument/2006/relationships/webSettings" Target="webSettings.xml"/><Relationship Id="rId15" Type="http://schemas.openxmlformats.org/officeDocument/2006/relationships/customXml" Target="../customXml/item3.xml"/><Relationship Id="rId10" Type="http://schemas.openxmlformats.org/officeDocument/2006/relationships/footer" Target="footer2.xml"/><Relationship Id="rId4" Type="http://schemas.openxmlformats.org/officeDocument/2006/relationships/settings" Target="settings.xml"/><Relationship Id="rId9" Type="http://schemas.openxmlformats.org/officeDocument/2006/relationships/footer" Target="footer1.xml"/><Relationship Id="rId14" Type="http://schemas.openxmlformats.org/officeDocument/2006/relationships/customXml" Target="../customXml/item2.xml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png"/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E1555A7F9B9A24A9DC25FC93BE5AA8B"/>
        <w:category>
          <w:name w:val="Yleiset"/>
          <w:gallery w:val="placeholder"/>
        </w:category>
        <w:types>
          <w:type w:val="bbPlcHdr"/>
        </w:types>
        <w:behaviors>
          <w:behavior w:val="content"/>
        </w:behaviors>
        <w:guid w:val="{FE8667A5-C5F5-8742-8A82-4B591B373F00}"/>
      </w:docPartPr>
      <w:docPartBody>
        <w:p w:rsidR="00F116DD" w:rsidRDefault="0048048B" w:rsidP="0048048B">
          <w:pPr>
            <w:pStyle w:val="FE1555A7F9B9A24A9DC25FC93BE5AA8B2"/>
          </w:pPr>
          <w:r>
            <w:rPr>
              <w:rFonts w:ascii="Cambria" w:hAnsi="Cambria"/>
              <w:color w:val="0F4761" w:themeColor="accent1" w:themeShade="BF"/>
              <w:lang w:val="fi-FI"/>
            </w:rPr>
            <w:t>[Kirjoita teksti]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Helvetica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PMingLiU">
    <w:panose1 w:val="02010601000101010101"/>
    <w:charset w:val="88"/>
    <w:family w:val="roman"/>
    <w:pitch w:val="variable"/>
    <w:sig w:usb0="A00002FF" w:usb1="28CFFCFA" w:usb2="00000016" w:usb3="00000000" w:csb0="00100001" w:csb1="00000000"/>
  </w:font>
  <w:font w:name="Lucida Grande">
    <w:altName w:val="Segoe UI"/>
    <w:charset w:val="00"/>
    <w:family w:val="auto"/>
    <w:pitch w:val="variable"/>
    <w:sig w:usb0="00000003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Ubuntu">
    <w:charset w:val="00"/>
    <w:family w:val="swiss"/>
    <w:pitch w:val="variable"/>
    <w:sig w:usb0="E00002FF" w:usb1="5000205B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F116DD"/>
    <w:rsid w:val="001126F1"/>
    <w:rsid w:val="00114B46"/>
    <w:rsid w:val="00264DBC"/>
    <w:rsid w:val="002F54FA"/>
    <w:rsid w:val="003563DB"/>
    <w:rsid w:val="0048048B"/>
    <w:rsid w:val="004A0060"/>
    <w:rsid w:val="005A64A4"/>
    <w:rsid w:val="007D622A"/>
    <w:rsid w:val="008549C0"/>
    <w:rsid w:val="00871640"/>
    <w:rsid w:val="00946C8A"/>
    <w:rsid w:val="00A165B4"/>
    <w:rsid w:val="00AB40A8"/>
    <w:rsid w:val="00AF123B"/>
    <w:rsid w:val="00B66A29"/>
    <w:rsid w:val="00BA273E"/>
    <w:rsid w:val="00BF10B3"/>
    <w:rsid w:val="00C26E04"/>
    <w:rsid w:val="00C413C7"/>
    <w:rsid w:val="00C50A42"/>
    <w:rsid w:val="00C868CC"/>
    <w:rsid w:val="00D3616B"/>
    <w:rsid w:val="00E8488A"/>
    <w:rsid w:val="00EF3572"/>
    <w:rsid w:val="00F116DD"/>
    <w:rsid w:val="00FA695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decimalSymbol w:val=","/>
  <w:listSeparator w:val=";"/>
  <w14:defaultImageDpi w14:val="300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en-US" w:eastAsia="ja-JP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ali">
    <w:name w:val="Normal"/>
    <w:qFormat/>
  </w:style>
  <w:style w:type="character" w:default="1" w:styleId="Kappaleenoletusfontti">
    <w:name w:val="Default Paragraph Font"/>
    <w:uiPriority w:val="1"/>
    <w:semiHidden/>
    <w:unhideWhenUsed/>
  </w:style>
  <w:style w:type="table" w:default="1" w:styleId="Normaalitaulukko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Eiluetteloa">
    <w:name w:val="No List"/>
    <w:uiPriority w:val="99"/>
    <w:semiHidden/>
    <w:unhideWhenUsed/>
  </w:style>
  <w:style w:type="character" w:styleId="Paikkamerkkiteksti">
    <w:name w:val="Placeholder Text"/>
    <w:basedOn w:val="Kappaleenoletusfontti"/>
    <w:uiPriority w:val="99"/>
    <w:semiHidden/>
    <w:rsid w:val="0048048B"/>
    <w:rPr>
      <w:color w:val="808080"/>
    </w:rPr>
  </w:style>
  <w:style w:type="paragraph" w:customStyle="1" w:styleId="FE1555A7F9B9A24A9DC25FC93BE5AA8B2">
    <w:name w:val="FE1555A7F9B9A24A9DC25FC93BE5AA8B2"/>
    <w:rsid w:val="0048048B"/>
    <w:rPr>
      <w:rFonts w:ascii="PMingLiU" w:hAnsi="PMingLiU"/>
      <w:sz w:val="22"/>
      <w:szCs w:val="22"/>
      <w:lang w:eastAsia="fi-FI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theme/theme1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Asiakirja" ma:contentTypeID="0x0101006FBFE57F87F30C4C9BC57F260EA100F6" ma:contentTypeVersion="18" ma:contentTypeDescription="Luo uusi asiakirja." ma:contentTypeScope="" ma:versionID="d243373b8c9f6c3d43cf586b9ac45470">
  <xsd:schema xmlns:xsd="http://www.w3.org/2001/XMLSchema" xmlns:xs="http://www.w3.org/2001/XMLSchema" xmlns:p="http://schemas.microsoft.com/office/2006/metadata/properties" xmlns:ns2="c1afdd0f-cbc2-4cd0-8d30-c1b36227e662" xmlns:ns3="aba02763-3bff-4afe-a492-4d08892b1d91" targetNamespace="http://schemas.microsoft.com/office/2006/metadata/properties" ma:root="true" ma:fieldsID="f7cb8c56f33bc2af103f96e21b38d5ea" ns2:_="" ns3:_="">
    <xsd:import namespace="c1afdd0f-cbc2-4cd0-8d30-c1b36227e662"/>
    <xsd:import namespace="aba02763-3bff-4afe-a492-4d08892b1d91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2:SharedWithUsers" minOccurs="0"/>
                <xsd:element ref="ns2:SharedWithDetails" minOccurs="0"/>
                <xsd:element ref="ns3:MediaServiceSearchPropertie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afdd0f-cbc2-4cd0-8d30-c1b36227e662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Tiedostotunnisteen arvo" ma:description="Tälle kohteelle määritetyn tiedostotunnisteen arvo." ma:internalName="_dlc_DocId" ma:readOnly="true">
      <xsd:simpleType>
        <xsd:restriction base="dms:Text"/>
      </xsd:simpleType>
    </xsd:element>
    <xsd:element name="_dlc_DocIdUrl" ma:index="9" nillable="true" ma:displayName="Tiedostotunniste" ma:description="Tämän tiedoston pysyvä linkki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3" nillable="true" ma:displayName="Taxonomy Catch All Column" ma:hidden="true" ma:list="{278f7aef-3f15-4022-ac2a-72d985896686}" ma:internalName="TaxCatchAll" ma:showField="CatchAllData" ma:web="c1afdd0f-cbc2-4cd0-8d30-c1b36227e6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5" nillable="true" ma:displayName="Jaett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6" nillable="true" ma:displayName="Jakamisen tiedot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a02763-3bff-4afe-a492-4d08892b1d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Kuvien tunnisteet" ma:readOnly="false" ma:fieldId="{5cf76f15-5ced-4ddc-b409-7134ff3c332f}" ma:taxonomyMulti="true" ma:sspId="69da8cc9-707b-457f-bf00-0b3f0df2c49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2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Sisältölaji"/>
        <xsd:element ref="dc:title" minOccurs="0" maxOccurs="1" ma:index="4" ma:displayName="Otsikk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c1afdd0f-cbc2-4cd0-8d30-c1b36227e662">AJ6TQX3UHJS3-1614441516-14032</_dlc_DocId>
    <lcf76f155ced4ddcb4097134ff3c332f xmlns="aba02763-3bff-4afe-a492-4d08892b1d91">
      <Terms xmlns="http://schemas.microsoft.com/office/infopath/2007/PartnerControls"/>
    </lcf76f155ced4ddcb4097134ff3c332f>
    <TaxCatchAll xmlns="c1afdd0f-cbc2-4cd0-8d30-c1b36227e662" xsi:nil="true"/>
    <_dlc_DocIdUrl xmlns="c1afdd0f-cbc2-4cd0-8d30-c1b36227e662">
      <Url>https://oulunseudunleader.sharepoint.com/sites/OSLeader/_layouts/15/DocIdRedir.aspx?ID=AJ6TQX3UHJS3-1614441516-14032</Url>
      <Description>AJ6TQX3UHJS3-1614441516-14032</Description>
    </_dlc_DocIdUrl>
  </documentManagement>
</p:properties>
</file>

<file path=customXml/itemProps1.xml><?xml version="1.0" encoding="utf-8"?>
<ds:datastoreItem xmlns:ds="http://schemas.openxmlformats.org/officeDocument/2006/customXml" ds:itemID="{FAFE8930-F936-4687-82E0-099A01213575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39C1CEA4-5F4A-4F7E-B745-1CD03DD8DEBC}"/>
</file>

<file path=customXml/itemProps3.xml><?xml version="1.0" encoding="utf-8"?>
<ds:datastoreItem xmlns:ds="http://schemas.openxmlformats.org/officeDocument/2006/customXml" ds:itemID="{4D4D9F2F-B8BC-4F50-92DD-437473E9AD96}"/>
</file>

<file path=customXml/itemProps4.xml><?xml version="1.0" encoding="utf-8"?>
<ds:datastoreItem xmlns:ds="http://schemas.openxmlformats.org/officeDocument/2006/customXml" ds:itemID="{12D1D541-85D6-4059-AF7C-E4E1B68213F1}"/>
</file>

<file path=customXml/itemProps5.xml><?xml version="1.0" encoding="utf-8"?>
<ds:datastoreItem xmlns:ds="http://schemas.openxmlformats.org/officeDocument/2006/customXml" ds:itemID="{CB3C51DA-EA01-46A1-8D4E-A8E89CBC473A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</TotalTime>
  <Pages>2</Pages>
  <Words>285</Words>
  <Characters>2317</Characters>
  <Application>Microsoft Office Word</Application>
  <DocSecurity>0</DocSecurity>
  <Lines>19</Lines>
  <Paragraphs>5</Paragraphs>
  <ScaleCrop>false</ScaleCrop>
  <HeadingPairs>
    <vt:vector size="2" baseType="variant">
      <vt:variant>
        <vt:lpstr>Otsikko</vt:lpstr>
      </vt:variant>
      <vt:variant>
        <vt:i4>1</vt:i4>
      </vt:variant>
    </vt:vector>
  </HeadingPairs>
  <TitlesOfParts>
    <vt:vector size="1" baseType="lpstr">
      <vt:lpstr>Hintatason-selvityslomake</vt:lpstr>
    </vt:vector>
  </TitlesOfParts>
  <Company>Staart Oy</Company>
  <LinksUpToDate>false</LinksUpToDate>
  <CharactersWithSpaces>2597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Hintatason-selvityslomake</dc:title>
  <dc:creator>Veli-Matti Lahdenniemi</dc:creator>
  <cp:keywords>Leader</cp:keywords>
  <cp:lastModifiedBy>Kaisa Lumiaho</cp:lastModifiedBy>
  <cp:revision>3</cp:revision>
  <cp:lastPrinted>2017-12-08T11:27:00Z</cp:lastPrinted>
  <dcterms:created xsi:type="dcterms:W3CDTF">2026-04-09T09:44:00Z</dcterms:created>
  <dcterms:modified xsi:type="dcterms:W3CDTF">2026-04-09T09:45:00Z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0x0101006FBFE57F87F30C4C9BC57F260EA100F6</vt:lpwstr>
  </property>
  <property fmtid="{D5CDD505-2E9C-101B-9397-08002B2CF9AE}" pid="3" name="_dlc_DocIdItemGuid">
    <vt:lpwstr>4eb2b80f-a04e-4e74-b389-6533c695d4bc</vt:lpwstr>
  </property>
</Properties>
</file>